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338" r:id="rId3"/>
    <p:sldId id="339" r:id="rId4"/>
    <p:sldId id="1079" r:id="rId5"/>
    <p:sldId id="413" r:id="rId6"/>
    <p:sldId id="907" r:id="rId7"/>
    <p:sldId id="882" r:id="rId8"/>
    <p:sldId id="931" r:id="rId9"/>
    <p:sldId id="909" r:id="rId10"/>
    <p:sldId id="910" r:id="rId11"/>
    <p:sldId id="911" r:id="rId12"/>
    <p:sldId id="920" r:id="rId13"/>
    <p:sldId id="922" r:id="rId14"/>
    <p:sldId id="923" r:id="rId15"/>
    <p:sldId id="925" r:id="rId16"/>
    <p:sldId id="926" r:id="rId17"/>
    <p:sldId id="924" r:id="rId18"/>
    <p:sldId id="927" r:id="rId19"/>
    <p:sldId id="932" r:id="rId20"/>
    <p:sldId id="888" r:id="rId21"/>
    <p:sldId id="879" r:id="rId22"/>
    <p:sldId id="883" r:id="rId23"/>
    <p:sldId id="881" r:id="rId24"/>
    <p:sldId id="884" r:id="rId25"/>
    <p:sldId id="880" r:id="rId26"/>
    <p:sldId id="885" r:id="rId27"/>
    <p:sldId id="1108" r:id="rId28"/>
    <p:sldId id="1004" r:id="rId29"/>
    <p:sldId id="1107" r:id="rId30"/>
    <p:sldId id="1103" r:id="rId31"/>
    <p:sldId id="1155" r:id="rId32"/>
    <p:sldId id="1100" r:id="rId33"/>
    <p:sldId id="916" r:id="rId34"/>
    <p:sldId id="351" r:id="rId35"/>
    <p:sldId id="352" r:id="rId36"/>
    <p:sldId id="871" r:id="rId37"/>
    <p:sldId id="894" r:id="rId38"/>
    <p:sldId id="917" r:id="rId39"/>
    <p:sldId id="918" r:id="rId40"/>
    <p:sldId id="919" r:id="rId41"/>
    <p:sldId id="933" r:id="rId42"/>
    <p:sldId id="874" r:id="rId43"/>
    <p:sldId id="1086" r:id="rId44"/>
    <p:sldId id="875" r:id="rId45"/>
    <p:sldId id="928" r:id="rId46"/>
    <p:sldId id="889" r:id="rId47"/>
    <p:sldId id="896" r:id="rId48"/>
    <p:sldId id="897" r:id="rId49"/>
    <p:sldId id="929" r:id="rId50"/>
    <p:sldId id="877" r:id="rId51"/>
    <p:sldId id="935" r:id="rId52"/>
    <p:sldId id="901" r:id="rId53"/>
    <p:sldId id="892" r:id="rId54"/>
    <p:sldId id="934" r:id="rId55"/>
    <p:sldId id="903" r:id="rId56"/>
    <p:sldId id="368" r:id="rId57"/>
    <p:sldId id="370" r:id="rId58"/>
    <p:sldId id="1087" r:id="rId59"/>
    <p:sldId id="1090" r:id="rId60"/>
    <p:sldId id="1092" r:id="rId61"/>
    <p:sldId id="1091" r:id="rId62"/>
    <p:sldId id="1093" r:id="rId63"/>
    <p:sldId id="1018" r:id="rId64"/>
    <p:sldId id="1094" r:id="rId65"/>
    <p:sldId id="1082" r:id="rId66"/>
    <p:sldId id="1105" r:id="rId67"/>
    <p:sldId id="1099" r:id="rId68"/>
    <p:sldId id="1085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60A9E"/>
    <a:srgbClr val="CC00FF"/>
    <a:srgbClr val="99336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94637" autoAdjust="0"/>
  </p:normalViewPr>
  <p:slideViewPr>
    <p:cSldViewPr snapToGrid="0">
      <p:cViewPr varScale="1">
        <p:scale>
          <a:sx n="94" d="100"/>
          <a:sy n="94" d="100"/>
        </p:scale>
        <p:origin x="23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231A7-AF70-47A5-A19A-54CD03AF9944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1F64E-FF0D-44E2-9636-259FA999F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596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05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2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46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028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17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81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91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19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80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973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8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14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744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49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716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580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655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31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500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42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5292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92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483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060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334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946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255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200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86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369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55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24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720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26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21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85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1F64E-FF0D-44E2-9636-259FA999F80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17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1CD0A-12F1-430F-A2AC-1C31BF4D5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A4ADBF-798A-478B-A09A-9918100CD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173C9-4357-42B4-88F3-49FD61D0F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2F48-2DF6-458C-9B72-BB0EF91AA285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6E9B3-C064-49E5-84BB-62438A9FD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773F5-6415-4151-8175-6488F680F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71AC4-0EBE-43EC-B5EC-A2364BBB7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98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51C27-A2F0-45FD-B328-AE5C9827E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A0F419-5C4C-4605-87DD-FE66F0931C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698FE-3C63-48F9-B5F1-B1102FCFF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2F48-2DF6-458C-9B72-BB0EF91AA285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9F8A0-0608-40BD-96DF-F48895D7D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C6BD8-2783-4C3B-80BE-E17C6770C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71AC4-0EBE-43EC-B5EC-A2364BBB7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0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5829E-4CA5-4970-9E32-0DB171A46D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4CD85A-C5A1-4BA0-8995-02AD29804F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F55B92-673C-4AD7-B6DC-83DE82076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2F48-2DF6-458C-9B72-BB0EF91AA285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0E15A-0878-423C-A7BE-1B0655018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1C3AD-3546-4A04-A131-0CE44BE82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71AC4-0EBE-43EC-B5EC-A2364BBB7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37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37A30-95ED-4103-8C91-6877B1B6C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29F21-0D98-4359-AA6A-76F10C601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F46D5-6F75-4AB0-92F6-7E996EEF3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2F48-2DF6-458C-9B72-BB0EF91AA285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6C182-7E51-46A3-9F20-75C14859B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C6B69-22D5-408C-99BA-742AD1448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71AC4-0EBE-43EC-B5EC-A2364BBB7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40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0928D-34DA-460B-A556-EDA4E3AFC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78FBA1-4945-4B26-84CD-98A2CAECA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97689-1522-4F0A-9824-7443E08D7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2F48-2DF6-458C-9B72-BB0EF91AA285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BE833-14FE-41AC-8348-DDB31BE0E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986B7-0E24-4DC0-BA1E-F8D386FD9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71AC4-0EBE-43EC-B5EC-A2364BBB7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67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7E9D4-03A4-45E3-B6A1-2CCA0EE0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54C71-FE83-469C-8531-414CE27A6D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0A119C-22AA-4961-B42B-346F150DB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A422BF-0DC8-493A-B81B-6B3673A87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2F48-2DF6-458C-9B72-BB0EF91AA285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4E8519-E598-4224-A55F-9A28CC92A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988FE-C762-4B28-B32F-75B797AD1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71AC4-0EBE-43EC-B5EC-A2364BBB7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23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FE6A7-312F-467C-BCCE-92CDBD94C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A7487-A73B-4F1D-8875-BD7D7517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68D9E6-7E07-470C-90FB-17BFEC8F2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566D90-9525-485A-8F4D-FE24CDF9AC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1CB478-353F-42EE-B5D2-E418433402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DE23EC-50DF-4954-A9D1-8E83D9F34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2F48-2DF6-458C-9B72-BB0EF91AA285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4E4B6E-C9C5-480E-A688-3F3EB1FC7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61B42A-E7D4-4401-AB54-FC9B598C1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71AC4-0EBE-43EC-B5EC-A2364BBB7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44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26A80-D1D8-4947-9F37-6E3728E2E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E780F-7ACB-4EAD-8095-2A2E3874B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2F48-2DF6-458C-9B72-BB0EF91AA285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D988B1-7E13-425C-A3EA-F5672C8A0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DCB1F3-F78F-4B93-B69F-E4CA53B4A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71AC4-0EBE-43EC-B5EC-A2364BBB7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15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C3ED2C-899B-472A-AA99-7AC3D80C7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2F48-2DF6-458C-9B72-BB0EF91AA285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AE85A7-8B56-4DA8-A869-1D323BED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0CD04-4899-47B5-85D1-6BAFFF2D7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71AC4-0EBE-43EC-B5EC-A2364BBB7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415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69D94-1D3E-4409-B185-3C40CCC90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2D72D-D5A1-4D74-9D8E-FEF86CB87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92F558-8D3A-4400-AEE8-D68D544D9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00680-458C-4920-857C-5C64D7A9A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2F48-2DF6-458C-9B72-BB0EF91AA285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A701A-FA38-4A34-81D2-4CEA27C34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73B81-0CEA-4562-8F01-2310A5052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71AC4-0EBE-43EC-B5EC-A2364BBB7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02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8CCED-D216-4A08-9C3C-CC0AE3185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2FAB89-E3FD-47F2-BAF4-060D526F96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3A899C-106D-4266-BB47-B8ACB7BF0E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08A055-BDFB-41B8-826A-4A71B19CE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2F48-2DF6-458C-9B72-BB0EF91AA285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CE09A4-5678-4E79-903C-D81E16466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74D514-C54D-4595-8C52-1BFC74E47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71AC4-0EBE-43EC-B5EC-A2364BBB7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A291DC-57E9-47D9-835F-249FF5BA2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4F533-44F3-4EFC-9C9C-D7094D00C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79457-0428-4690-A654-5085392436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2F48-2DF6-458C-9B72-BB0EF91AA285}" type="datetimeFigureOut">
              <a:rPr lang="en-US" smtClean="0"/>
              <a:t>8/25/2025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0C24F-6A21-4ED2-A829-877349B253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AEBDD-A076-4509-A556-FDB96797A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71AC4-0EBE-43EC-B5EC-A2364BBB7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12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degruyter.com/document/doi/10.1515/nanoph-2022-0555/html" TargetMode="Externa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gruyter.com/document/doi/10.1515/nanoph-2022-0555/html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egruyter.com/document/doi/10.1515/nanoph-2022-0555/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egruyter.com/document/doi/10.1515/nanoph-2022-0555/html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degruyter.com/document/doi/10.1515/nanoph-2022-0555/html" TargetMode="External"/><Relationship Id="rId4" Type="http://schemas.openxmlformats.org/officeDocument/2006/relationships/image" Target="../media/image1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degruyter.com/document/doi/10.1515/nanoph-2022-0555/html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2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7" Type="http://schemas.openxmlformats.org/officeDocument/2006/relationships/image" Target="../media/image19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tiff"/><Relationship Id="rId5" Type="http://schemas.openxmlformats.org/officeDocument/2006/relationships/image" Target="../media/image6.tiff"/><Relationship Id="rId4" Type="http://schemas.openxmlformats.org/officeDocument/2006/relationships/image" Target="../media/image23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image" Target="../media/image21.tiff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26.tiff"/><Relationship Id="rId7" Type="http://schemas.openxmlformats.org/officeDocument/2006/relationships/image" Target="../media/image25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Relationship Id="rId9" Type="http://schemas.openxmlformats.org/officeDocument/2006/relationships/image" Target="../media/image24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26.tiff"/><Relationship Id="rId7" Type="http://schemas.openxmlformats.org/officeDocument/2006/relationships/image" Target="../media/image25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Relationship Id="rId9" Type="http://schemas.openxmlformats.org/officeDocument/2006/relationships/image" Target="../media/image24.tif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26.tiff"/><Relationship Id="rId7" Type="http://schemas.openxmlformats.org/officeDocument/2006/relationships/image" Target="../media/image25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Relationship Id="rId9" Type="http://schemas.openxmlformats.org/officeDocument/2006/relationships/image" Target="../media/image24.tif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27.emf"/><Relationship Id="rId7" Type="http://schemas.openxmlformats.org/officeDocument/2006/relationships/image" Target="../media/image2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7" Type="http://schemas.openxmlformats.org/officeDocument/2006/relationships/image" Target="../media/image68.png"/><Relationship Id="rId2" Type="http://schemas.openxmlformats.org/officeDocument/2006/relationships/hyperlink" Target="https://www.degruyter.com/document/doi/10.1515/nanoph-2022-0555/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png"/><Relationship Id="rId7" Type="http://schemas.openxmlformats.org/officeDocument/2006/relationships/package" Target="../embeddings/Microsoft_PowerPoint_Presentation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1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0.png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2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25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4" Type="http://schemas.openxmlformats.org/officeDocument/2006/relationships/hyperlink" Target="https://www.degruyter.com/document/doi/10.1515/nanoph-2022-0555/html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egruyter.com/document/doi/10.1515/nanoph-2022-0555/html" TargetMode="External"/><Relationship Id="rId3" Type="http://schemas.openxmlformats.org/officeDocument/2006/relationships/image" Target="../media/image37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degruyter.com/document/doi/10.1515/nanoph-2022-0555/html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hyperlink" Target="https://www.degruyter.com/document/doi/10.1515/nanoph-2022-0555/html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10" Type="http://schemas.openxmlformats.org/officeDocument/2006/relationships/image" Target="../media/image46.pn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hyperlink" Target="https://arxiv.org/abs/2412.20199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hyperlink" Target="https://arxiv.org/abs/2412.2019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48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hyperlink" Target="https://arxiv.org/abs/2412.20199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hyperlink" Target="https://arxiv.org/abs/2412.2019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11.02949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xiv.org/abs/2505.04495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emf"/><Relationship Id="rId4" Type="http://schemas.openxmlformats.org/officeDocument/2006/relationships/hyperlink" Target="https://arxiv.org/abs/2505.04495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hyperlink" Target="https://arxiv.org/abs/2402.0547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32">
            <a:extLst>
              <a:ext uri="{FF2B5EF4-FFF2-40B4-BE49-F238E27FC236}">
                <a16:creationId xmlns:a16="http://schemas.microsoft.com/office/drawing/2014/main" id="{58092E6D-F586-48D7-9D3A-8A14D40C4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864" y="1290354"/>
            <a:ext cx="9144000" cy="5847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endParaRPr lang="tr-TR" sz="32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" name="Text Box 32">
            <a:extLst>
              <a:ext uri="{FF2B5EF4-FFF2-40B4-BE49-F238E27FC236}">
                <a16:creationId xmlns:a16="http://schemas.microsoft.com/office/drawing/2014/main" id="{42CE074C-4586-419D-9D5A-C5B6C8B1D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3302" y="4204378"/>
            <a:ext cx="780868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tr-TR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Mehmet Emre Ta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sgi</a:t>
            </a:r>
            <a:r>
              <a:rPr lang="tr-TR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n</a:t>
            </a:r>
          </a:p>
        </p:txBody>
      </p:sp>
      <p:sp>
        <p:nvSpPr>
          <p:cNvPr id="9" name="Text Box 32">
            <a:extLst>
              <a:ext uri="{FF2B5EF4-FFF2-40B4-BE49-F238E27FC236}">
                <a16:creationId xmlns:a16="http://schemas.microsoft.com/office/drawing/2014/main" id="{957D3740-ADCA-4115-863C-1BD622F69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097225"/>
            <a:ext cx="9144000" cy="149335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tr-T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On-demand (voltage-tunable) integrated entanglement device via nonlinear Fano resonances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ECB182-D57B-455C-8B0F-FA07605A36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58"/>
          <a:stretch/>
        </p:blipFill>
        <p:spPr>
          <a:xfrm>
            <a:off x="3819542" y="4777091"/>
            <a:ext cx="949190" cy="1094268"/>
          </a:xfrm>
          <a:prstGeom prst="rect">
            <a:avLst/>
          </a:prstGeom>
        </p:spPr>
      </p:pic>
      <p:sp>
        <p:nvSpPr>
          <p:cNvPr id="11" name="Text Box 32">
            <a:extLst>
              <a:ext uri="{FF2B5EF4-FFF2-40B4-BE49-F238E27FC236}">
                <a16:creationId xmlns:a16="http://schemas.microsoft.com/office/drawing/2014/main" id="{76D6509D-CAF5-4732-9C9E-68153D9F7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8064" y="5033764"/>
            <a:ext cx="3383038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Institute of Nuclear Sciences</a:t>
            </a:r>
          </a:p>
          <a:p>
            <a:r>
              <a:rPr lang="en-US" sz="2000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Hacettepe</a:t>
            </a:r>
            <a:r>
              <a:rPr lang="en-US" sz="20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University, Turkey</a:t>
            </a:r>
            <a:endParaRPr lang="tr-TR" sz="2000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2" name="Text Box 32">
            <a:extLst>
              <a:ext uri="{FF2B5EF4-FFF2-40B4-BE49-F238E27FC236}">
                <a16:creationId xmlns:a16="http://schemas.microsoft.com/office/drawing/2014/main" id="{CD286C8D-7C2D-4552-9AF5-FC106D800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818" y="5963746"/>
            <a:ext cx="1104809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27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Agu</a:t>
            </a:r>
            <a:r>
              <a:rPr lang="en-US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 2025</a:t>
            </a:r>
            <a:endParaRPr lang="tr-TR" sz="24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" name="Picture 2" descr="Shanghai University – MBA Shanghai University">
            <a:extLst>
              <a:ext uri="{FF2B5EF4-FFF2-40B4-BE49-F238E27FC236}">
                <a16:creationId xmlns:a16="http://schemas.microsoft.com/office/drawing/2014/main" id="{05406B15-B424-4BD4-95DA-1D4A2089A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" y="40639"/>
            <a:ext cx="4267202" cy="175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328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21F0105-DE3B-4D8D-B972-BA402003E1E2}"/>
              </a:ext>
            </a:extLst>
          </p:cNvPr>
          <p:cNvSpPr/>
          <p:nvPr/>
        </p:nvSpPr>
        <p:spPr>
          <a:xfrm>
            <a:off x="2898223" y="2626476"/>
            <a:ext cx="1409617" cy="7306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282238-C398-43FA-94EE-C183CCD1ABF4}"/>
              </a:ext>
            </a:extLst>
          </p:cNvPr>
          <p:cNvSpPr/>
          <p:nvPr/>
        </p:nvSpPr>
        <p:spPr>
          <a:xfrm>
            <a:off x="-71120" y="2928243"/>
            <a:ext cx="2969343" cy="1328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9FEE4C4C-403A-4372-B255-9A20530CA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378995" y="2249466"/>
            <a:ext cx="219221" cy="1484678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B2E9097-E7C1-4D1F-9A32-E21A28BE609A}"/>
              </a:ext>
            </a:extLst>
          </p:cNvPr>
          <p:cNvSpPr/>
          <p:nvPr/>
        </p:nvSpPr>
        <p:spPr>
          <a:xfrm>
            <a:off x="4307841" y="2928243"/>
            <a:ext cx="2113280" cy="1067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E78550EE-80C2-495A-8BC6-C2392A29D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129713" y="2226223"/>
            <a:ext cx="219221" cy="1484678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6EF0365-0D66-4296-9588-4316C44AD3CE}"/>
              </a:ext>
            </a:extLst>
          </p:cNvPr>
          <p:cNvSpPr/>
          <p:nvPr/>
        </p:nvSpPr>
        <p:spPr>
          <a:xfrm>
            <a:off x="6421120" y="2626476"/>
            <a:ext cx="731520" cy="730660"/>
          </a:xfrm>
          <a:prstGeom prst="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70B16A-385C-46F6-AFDA-3B7D5813C33D}"/>
              </a:ext>
            </a:extLst>
          </p:cNvPr>
          <p:cNvCxnSpPr/>
          <p:nvPr/>
        </p:nvCxnSpPr>
        <p:spPr>
          <a:xfrm>
            <a:off x="6421120" y="2626476"/>
            <a:ext cx="731520" cy="7306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83DF469-051D-4F26-AEEA-37EA7C7BEC30}"/>
              </a:ext>
            </a:extLst>
          </p:cNvPr>
          <p:cNvSpPr/>
          <p:nvPr/>
        </p:nvSpPr>
        <p:spPr>
          <a:xfrm rot="16200000">
            <a:off x="5860803" y="1588639"/>
            <a:ext cx="1963913" cy="111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73E665-66BC-46C1-985E-8CB31C17E7D4}"/>
              </a:ext>
            </a:extLst>
          </p:cNvPr>
          <p:cNvSpPr/>
          <p:nvPr/>
        </p:nvSpPr>
        <p:spPr>
          <a:xfrm>
            <a:off x="7152640" y="2890391"/>
            <a:ext cx="1963913" cy="111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FF5827-F57D-4D59-A79B-104BEC7E43D2}"/>
              </a:ext>
            </a:extLst>
          </p:cNvPr>
          <p:cNvSpPr txBox="1"/>
          <p:nvPr/>
        </p:nvSpPr>
        <p:spPr>
          <a:xfrm>
            <a:off x="6575122" y="2831723"/>
            <a:ext cx="450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94A773A-B64B-4C70-9CD0-89D462A4EF24}"/>
              </a:ext>
            </a:extLst>
          </p:cNvPr>
          <p:cNvCxnSpPr>
            <a:cxnSpLocks/>
            <a:stCxn id="14" idx="1"/>
            <a:endCxn id="32" idx="0"/>
          </p:cNvCxnSpPr>
          <p:nvPr/>
        </p:nvCxnSpPr>
        <p:spPr>
          <a:xfrm flipH="1">
            <a:off x="5169642" y="3078173"/>
            <a:ext cx="69682" cy="955735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E4872C4-DD4C-48BA-A62E-C733436F7276}"/>
              </a:ext>
            </a:extLst>
          </p:cNvPr>
          <p:cNvCxnSpPr>
            <a:cxnSpLocks/>
            <a:stCxn id="11" idx="1"/>
          </p:cNvCxnSpPr>
          <p:nvPr/>
        </p:nvCxnSpPr>
        <p:spPr>
          <a:xfrm>
            <a:off x="1488606" y="3101416"/>
            <a:ext cx="0" cy="838733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9F451F09-6C6A-4DA3-A07C-68C5CF797428}"/>
              </a:ext>
            </a:extLst>
          </p:cNvPr>
          <p:cNvSpPr/>
          <p:nvPr/>
        </p:nvSpPr>
        <p:spPr>
          <a:xfrm>
            <a:off x="945589" y="3980465"/>
            <a:ext cx="1028807" cy="671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coherent</a:t>
            </a:r>
          </a:p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570669-D638-436C-A851-A59ABAF19ED0}"/>
              </a:ext>
            </a:extLst>
          </p:cNvPr>
          <p:cNvSpPr/>
          <p:nvPr/>
        </p:nvSpPr>
        <p:spPr>
          <a:xfrm>
            <a:off x="-88540" y="2546615"/>
            <a:ext cx="1794529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(integrated laser)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B5BBCA-EEF3-4AC0-804F-054574984734}"/>
              </a:ext>
            </a:extLst>
          </p:cNvPr>
          <p:cNvSpPr txBox="1"/>
          <p:nvPr/>
        </p:nvSpPr>
        <p:spPr>
          <a:xfrm>
            <a:off x="2942782" y="2598003"/>
            <a:ext cx="1459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Entanglement/</a:t>
            </a:r>
          </a:p>
          <a:p>
            <a:r>
              <a:rPr lang="en-US" sz="1600" b="1" dirty="0" err="1"/>
              <a:t>Nonclass</a:t>
            </a:r>
            <a:r>
              <a:rPr lang="en-US" sz="1600" b="1" dirty="0"/>
              <a:t>. </a:t>
            </a:r>
          </a:p>
          <a:p>
            <a:r>
              <a:rPr lang="en-US" sz="1600" b="1" dirty="0"/>
              <a:t>Device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A2C605B-1C7C-442C-A405-039F3A4F1A90}"/>
              </a:ext>
            </a:extLst>
          </p:cNvPr>
          <p:cNvSpPr/>
          <p:nvPr/>
        </p:nvSpPr>
        <p:spPr>
          <a:xfrm>
            <a:off x="4402412" y="4033908"/>
            <a:ext cx="1534459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squeezed light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5FD3CB7-1885-4364-AEFE-53324BC1D70D}"/>
                  </a:ext>
                </a:extLst>
              </p:cNvPr>
              <p:cNvSpPr txBox="1"/>
              <p:nvPr/>
            </p:nvSpPr>
            <p:spPr>
              <a:xfrm>
                <a:off x="2781968" y="1663945"/>
                <a:ext cx="1757212" cy="6270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C000"/>
                    </a:solidFill>
                  </a:rPr>
                  <a:t>nonlinear medium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6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5FD3CB7-1885-4364-AEFE-53324BC1D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968" y="1663945"/>
                <a:ext cx="1757212" cy="627031"/>
              </a:xfrm>
              <a:prstGeom prst="rect">
                <a:avLst/>
              </a:prstGeom>
              <a:blipFill>
                <a:blip r:embed="rId4"/>
                <a:stretch>
                  <a:fillRect l="-1730" t="-2913" r="-1038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BE1D156E-2149-4655-BB00-830996CF92FF}"/>
              </a:ext>
            </a:extLst>
          </p:cNvPr>
          <p:cNvSpPr/>
          <p:nvPr/>
        </p:nvSpPr>
        <p:spPr>
          <a:xfrm>
            <a:off x="6397447" y="3412295"/>
            <a:ext cx="100239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BS</a:t>
            </a:r>
          </a:p>
        </p:txBody>
      </p:sp>
      <p:sp>
        <p:nvSpPr>
          <p:cNvPr id="3" name="Text Box 32">
            <a:extLst>
              <a:ext uri="{FF2B5EF4-FFF2-40B4-BE49-F238E27FC236}">
                <a16:creationId xmlns:a16="http://schemas.microsoft.com/office/drawing/2014/main" id="{3B18F3C6-4D4F-101B-4BB7-525149B57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27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Quantum Integrated Circuit technology (what’s needed?)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7033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21F0105-DE3B-4D8D-B972-BA402003E1E2}"/>
              </a:ext>
            </a:extLst>
          </p:cNvPr>
          <p:cNvSpPr/>
          <p:nvPr/>
        </p:nvSpPr>
        <p:spPr>
          <a:xfrm>
            <a:off x="2898223" y="2626476"/>
            <a:ext cx="1409617" cy="7306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282238-C398-43FA-94EE-C183CCD1ABF4}"/>
              </a:ext>
            </a:extLst>
          </p:cNvPr>
          <p:cNvSpPr/>
          <p:nvPr/>
        </p:nvSpPr>
        <p:spPr>
          <a:xfrm>
            <a:off x="-71120" y="2928243"/>
            <a:ext cx="2969343" cy="1328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9FEE4C4C-403A-4372-B255-9A20530CA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378995" y="2249466"/>
            <a:ext cx="219221" cy="1484678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B2E9097-E7C1-4D1F-9A32-E21A28BE609A}"/>
              </a:ext>
            </a:extLst>
          </p:cNvPr>
          <p:cNvSpPr/>
          <p:nvPr/>
        </p:nvSpPr>
        <p:spPr>
          <a:xfrm>
            <a:off x="4307841" y="2928243"/>
            <a:ext cx="2113280" cy="1067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E78550EE-80C2-495A-8BC6-C2392A29D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129713" y="2226223"/>
            <a:ext cx="219221" cy="1484678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6EF0365-0D66-4296-9588-4316C44AD3CE}"/>
              </a:ext>
            </a:extLst>
          </p:cNvPr>
          <p:cNvSpPr/>
          <p:nvPr/>
        </p:nvSpPr>
        <p:spPr>
          <a:xfrm>
            <a:off x="6421120" y="2626476"/>
            <a:ext cx="731520" cy="730660"/>
          </a:xfrm>
          <a:prstGeom prst="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70B16A-385C-46F6-AFDA-3B7D5813C33D}"/>
              </a:ext>
            </a:extLst>
          </p:cNvPr>
          <p:cNvCxnSpPr/>
          <p:nvPr/>
        </p:nvCxnSpPr>
        <p:spPr>
          <a:xfrm>
            <a:off x="6421120" y="2626476"/>
            <a:ext cx="731520" cy="7306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83DF469-051D-4F26-AEEA-37EA7C7BEC30}"/>
              </a:ext>
            </a:extLst>
          </p:cNvPr>
          <p:cNvSpPr/>
          <p:nvPr/>
        </p:nvSpPr>
        <p:spPr>
          <a:xfrm rot="16200000">
            <a:off x="5860803" y="1588639"/>
            <a:ext cx="1963913" cy="111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73E665-66BC-46C1-985E-8CB31C17E7D4}"/>
              </a:ext>
            </a:extLst>
          </p:cNvPr>
          <p:cNvSpPr/>
          <p:nvPr/>
        </p:nvSpPr>
        <p:spPr>
          <a:xfrm>
            <a:off x="7152640" y="2890391"/>
            <a:ext cx="1963913" cy="111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FF5827-F57D-4D59-A79B-104BEC7E43D2}"/>
              </a:ext>
            </a:extLst>
          </p:cNvPr>
          <p:cNvSpPr txBox="1"/>
          <p:nvPr/>
        </p:nvSpPr>
        <p:spPr>
          <a:xfrm>
            <a:off x="6575122" y="2831723"/>
            <a:ext cx="450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BS</a:t>
            </a:r>
          </a:p>
        </p:txBody>
      </p:sp>
      <p:pic>
        <p:nvPicPr>
          <p:cNvPr id="21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ED76265E-793C-43CD-AD36-923420157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733148" y="869316"/>
            <a:ext cx="219221" cy="1484678"/>
          </a:xfrm>
          <a:prstGeom prst="rect">
            <a:avLst/>
          </a:prstGeom>
          <a:noFill/>
        </p:spPr>
      </p:pic>
      <p:pic>
        <p:nvPicPr>
          <p:cNvPr id="22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04220572-1EFE-4D2A-BB1D-7E5CF8B5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8024985" y="2179828"/>
            <a:ext cx="219221" cy="1484678"/>
          </a:xfrm>
          <a:prstGeom prst="rect">
            <a:avLst/>
          </a:prstGeom>
          <a:noFill/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94A773A-B64B-4C70-9CD0-89D462A4EF24}"/>
              </a:ext>
            </a:extLst>
          </p:cNvPr>
          <p:cNvCxnSpPr>
            <a:cxnSpLocks/>
            <a:stCxn id="14" idx="1"/>
            <a:endCxn id="32" idx="0"/>
          </p:cNvCxnSpPr>
          <p:nvPr/>
        </p:nvCxnSpPr>
        <p:spPr>
          <a:xfrm flipH="1">
            <a:off x="5169642" y="3078173"/>
            <a:ext cx="69682" cy="955735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E4872C4-DD4C-48BA-A62E-C733436F7276}"/>
              </a:ext>
            </a:extLst>
          </p:cNvPr>
          <p:cNvCxnSpPr>
            <a:cxnSpLocks/>
            <a:stCxn id="11" idx="1"/>
          </p:cNvCxnSpPr>
          <p:nvPr/>
        </p:nvCxnSpPr>
        <p:spPr>
          <a:xfrm>
            <a:off x="1488606" y="3101416"/>
            <a:ext cx="0" cy="838733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9F451F09-6C6A-4DA3-A07C-68C5CF797428}"/>
              </a:ext>
            </a:extLst>
          </p:cNvPr>
          <p:cNvSpPr/>
          <p:nvPr/>
        </p:nvSpPr>
        <p:spPr>
          <a:xfrm>
            <a:off x="945589" y="3980465"/>
            <a:ext cx="1028807" cy="671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coherent</a:t>
            </a:r>
          </a:p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570669-D638-436C-A851-A59ABAF19ED0}"/>
              </a:ext>
            </a:extLst>
          </p:cNvPr>
          <p:cNvSpPr/>
          <p:nvPr/>
        </p:nvSpPr>
        <p:spPr>
          <a:xfrm>
            <a:off x="-88540" y="2546615"/>
            <a:ext cx="1794529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(integrated laser)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B5BBCA-EEF3-4AC0-804F-054574984734}"/>
              </a:ext>
            </a:extLst>
          </p:cNvPr>
          <p:cNvSpPr txBox="1"/>
          <p:nvPr/>
        </p:nvSpPr>
        <p:spPr>
          <a:xfrm>
            <a:off x="2942782" y="2598003"/>
            <a:ext cx="1459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Entanglement/</a:t>
            </a:r>
          </a:p>
          <a:p>
            <a:r>
              <a:rPr lang="en-US" sz="1600" b="1" dirty="0" err="1"/>
              <a:t>Nonclass</a:t>
            </a:r>
            <a:r>
              <a:rPr lang="en-US" sz="1600" b="1" dirty="0"/>
              <a:t>. </a:t>
            </a:r>
          </a:p>
          <a:p>
            <a:r>
              <a:rPr lang="en-US" sz="1600" b="1" dirty="0"/>
              <a:t>Device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A2C605B-1C7C-442C-A405-039F3A4F1A90}"/>
              </a:ext>
            </a:extLst>
          </p:cNvPr>
          <p:cNvSpPr/>
          <p:nvPr/>
        </p:nvSpPr>
        <p:spPr>
          <a:xfrm>
            <a:off x="4402412" y="4033908"/>
            <a:ext cx="1534459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squeezed light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E817323-1C62-46C8-8290-D2203C5C0D90}"/>
              </a:ext>
            </a:extLst>
          </p:cNvPr>
          <p:cNvCxnSpPr>
            <a:cxnSpLocks/>
          </p:cNvCxnSpPr>
          <p:nvPr/>
        </p:nvCxnSpPr>
        <p:spPr>
          <a:xfrm flipH="1">
            <a:off x="6952370" y="1497134"/>
            <a:ext cx="1812804" cy="283814"/>
          </a:xfrm>
          <a:prstGeom prst="straightConnector1">
            <a:avLst/>
          </a:prstGeom>
          <a:ln w="15875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CD07C2AE-788C-4BFD-8562-EA6AFA923C01}"/>
              </a:ext>
            </a:extLst>
          </p:cNvPr>
          <p:cNvSpPr/>
          <p:nvPr/>
        </p:nvSpPr>
        <p:spPr>
          <a:xfrm>
            <a:off x="8560969" y="1167046"/>
            <a:ext cx="153445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entangled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9DD0D5A-8A32-4EDE-BA96-E95BF4A3051F}"/>
              </a:ext>
            </a:extLst>
          </p:cNvPr>
          <p:cNvCxnSpPr>
            <a:cxnSpLocks/>
          </p:cNvCxnSpPr>
          <p:nvPr/>
        </p:nvCxnSpPr>
        <p:spPr>
          <a:xfrm flipH="1">
            <a:off x="7955281" y="1627557"/>
            <a:ext cx="809893" cy="1231394"/>
          </a:xfrm>
          <a:prstGeom prst="straightConnector1">
            <a:avLst/>
          </a:prstGeom>
          <a:ln w="15875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5FD3CB7-1885-4364-AEFE-53324BC1D70D}"/>
                  </a:ext>
                </a:extLst>
              </p:cNvPr>
              <p:cNvSpPr txBox="1"/>
              <p:nvPr/>
            </p:nvSpPr>
            <p:spPr>
              <a:xfrm>
                <a:off x="2781968" y="1663945"/>
                <a:ext cx="1757212" cy="6270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C000"/>
                    </a:solidFill>
                  </a:rPr>
                  <a:t>nonlinear medium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6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5FD3CB7-1885-4364-AEFE-53324BC1D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968" y="1663945"/>
                <a:ext cx="1757212" cy="627031"/>
              </a:xfrm>
              <a:prstGeom prst="rect">
                <a:avLst/>
              </a:prstGeom>
              <a:blipFill>
                <a:blip r:embed="rId4"/>
                <a:stretch>
                  <a:fillRect l="-1730" t="-2913" r="-1038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BE1D156E-2149-4655-BB00-830996CF92FF}"/>
              </a:ext>
            </a:extLst>
          </p:cNvPr>
          <p:cNvSpPr/>
          <p:nvPr/>
        </p:nvSpPr>
        <p:spPr>
          <a:xfrm>
            <a:off x="6397447" y="3412295"/>
            <a:ext cx="100239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BS</a:t>
            </a:r>
          </a:p>
        </p:txBody>
      </p:sp>
      <p:sp>
        <p:nvSpPr>
          <p:cNvPr id="3" name="Text Box 32">
            <a:extLst>
              <a:ext uri="{FF2B5EF4-FFF2-40B4-BE49-F238E27FC236}">
                <a16:creationId xmlns:a16="http://schemas.microsoft.com/office/drawing/2014/main" id="{B4793F48-E942-1DB8-BF3C-E1EBFAF20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27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Quantum Integrated Circuit technology (what’s needed?)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6118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21F0105-DE3B-4D8D-B972-BA402003E1E2}"/>
              </a:ext>
            </a:extLst>
          </p:cNvPr>
          <p:cNvSpPr/>
          <p:nvPr/>
        </p:nvSpPr>
        <p:spPr>
          <a:xfrm>
            <a:off x="2898223" y="2626476"/>
            <a:ext cx="1409617" cy="7306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282238-C398-43FA-94EE-C183CCD1ABF4}"/>
              </a:ext>
            </a:extLst>
          </p:cNvPr>
          <p:cNvSpPr/>
          <p:nvPr/>
        </p:nvSpPr>
        <p:spPr>
          <a:xfrm>
            <a:off x="-71120" y="2928243"/>
            <a:ext cx="2969343" cy="1328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9FEE4C4C-403A-4372-B255-9A20530CA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378995" y="2249466"/>
            <a:ext cx="219221" cy="1484678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B2E9097-E7C1-4D1F-9A32-E21A28BE609A}"/>
              </a:ext>
            </a:extLst>
          </p:cNvPr>
          <p:cNvSpPr/>
          <p:nvPr/>
        </p:nvSpPr>
        <p:spPr>
          <a:xfrm>
            <a:off x="4307841" y="2928243"/>
            <a:ext cx="2113280" cy="1067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E78550EE-80C2-495A-8BC6-C2392A29D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129713" y="2226223"/>
            <a:ext cx="219221" cy="1484678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6EF0365-0D66-4296-9588-4316C44AD3CE}"/>
              </a:ext>
            </a:extLst>
          </p:cNvPr>
          <p:cNvSpPr/>
          <p:nvPr/>
        </p:nvSpPr>
        <p:spPr>
          <a:xfrm>
            <a:off x="6421120" y="2626476"/>
            <a:ext cx="731520" cy="730660"/>
          </a:xfrm>
          <a:prstGeom prst="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70B16A-385C-46F6-AFDA-3B7D5813C33D}"/>
              </a:ext>
            </a:extLst>
          </p:cNvPr>
          <p:cNvCxnSpPr/>
          <p:nvPr/>
        </p:nvCxnSpPr>
        <p:spPr>
          <a:xfrm>
            <a:off x="6421120" y="2626476"/>
            <a:ext cx="731520" cy="7306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83DF469-051D-4F26-AEEA-37EA7C7BEC30}"/>
              </a:ext>
            </a:extLst>
          </p:cNvPr>
          <p:cNvSpPr/>
          <p:nvPr/>
        </p:nvSpPr>
        <p:spPr>
          <a:xfrm rot="16200000">
            <a:off x="5860803" y="1588639"/>
            <a:ext cx="1963913" cy="111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73E665-66BC-46C1-985E-8CB31C17E7D4}"/>
              </a:ext>
            </a:extLst>
          </p:cNvPr>
          <p:cNvSpPr/>
          <p:nvPr/>
        </p:nvSpPr>
        <p:spPr>
          <a:xfrm>
            <a:off x="7152640" y="2890391"/>
            <a:ext cx="1963913" cy="111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FF5827-F57D-4D59-A79B-104BEC7E43D2}"/>
              </a:ext>
            </a:extLst>
          </p:cNvPr>
          <p:cNvSpPr txBox="1"/>
          <p:nvPr/>
        </p:nvSpPr>
        <p:spPr>
          <a:xfrm>
            <a:off x="6575122" y="2831723"/>
            <a:ext cx="450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BS</a:t>
            </a:r>
          </a:p>
        </p:txBody>
      </p:sp>
      <p:pic>
        <p:nvPicPr>
          <p:cNvPr id="21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ED76265E-793C-43CD-AD36-923420157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733148" y="869316"/>
            <a:ext cx="219221" cy="1484678"/>
          </a:xfrm>
          <a:prstGeom prst="rect">
            <a:avLst/>
          </a:prstGeom>
          <a:noFill/>
        </p:spPr>
      </p:pic>
      <p:pic>
        <p:nvPicPr>
          <p:cNvPr id="22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04220572-1EFE-4D2A-BB1D-7E5CF8B5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8024985" y="2179828"/>
            <a:ext cx="219221" cy="1484678"/>
          </a:xfrm>
          <a:prstGeom prst="rect">
            <a:avLst/>
          </a:prstGeom>
          <a:noFill/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94A773A-B64B-4C70-9CD0-89D462A4EF24}"/>
              </a:ext>
            </a:extLst>
          </p:cNvPr>
          <p:cNvCxnSpPr>
            <a:cxnSpLocks/>
            <a:stCxn id="14" idx="1"/>
            <a:endCxn id="32" idx="0"/>
          </p:cNvCxnSpPr>
          <p:nvPr/>
        </p:nvCxnSpPr>
        <p:spPr>
          <a:xfrm flipH="1">
            <a:off x="5169642" y="3078173"/>
            <a:ext cx="69682" cy="955735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E4872C4-DD4C-48BA-A62E-C733436F7276}"/>
              </a:ext>
            </a:extLst>
          </p:cNvPr>
          <p:cNvCxnSpPr>
            <a:cxnSpLocks/>
            <a:stCxn id="11" idx="1"/>
          </p:cNvCxnSpPr>
          <p:nvPr/>
        </p:nvCxnSpPr>
        <p:spPr>
          <a:xfrm>
            <a:off x="1488606" y="3101416"/>
            <a:ext cx="0" cy="838733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9F451F09-6C6A-4DA3-A07C-68C5CF797428}"/>
              </a:ext>
            </a:extLst>
          </p:cNvPr>
          <p:cNvSpPr/>
          <p:nvPr/>
        </p:nvSpPr>
        <p:spPr>
          <a:xfrm>
            <a:off x="945589" y="3980465"/>
            <a:ext cx="1028807" cy="671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coherent</a:t>
            </a:r>
          </a:p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570669-D638-436C-A851-A59ABAF19ED0}"/>
              </a:ext>
            </a:extLst>
          </p:cNvPr>
          <p:cNvSpPr/>
          <p:nvPr/>
        </p:nvSpPr>
        <p:spPr>
          <a:xfrm>
            <a:off x="-88540" y="2546615"/>
            <a:ext cx="1794529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(integrated laser)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B5BBCA-EEF3-4AC0-804F-054574984734}"/>
              </a:ext>
            </a:extLst>
          </p:cNvPr>
          <p:cNvSpPr txBox="1"/>
          <p:nvPr/>
        </p:nvSpPr>
        <p:spPr>
          <a:xfrm>
            <a:off x="2942782" y="2598003"/>
            <a:ext cx="1459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Entanglement/</a:t>
            </a:r>
          </a:p>
          <a:p>
            <a:r>
              <a:rPr lang="en-US" sz="1600" b="1" dirty="0" err="1"/>
              <a:t>Nonclass</a:t>
            </a:r>
            <a:r>
              <a:rPr lang="en-US" sz="1600" b="1" dirty="0"/>
              <a:t>. </a:t>
            </a:r>
          </a:p>
          <a:p>
            <a:r>
              <a:rPr lang="en-US" sz="1600" b="1" dirty="0"/>
              <a:t>Device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A2C605B-1C7C-442C-A405-039F3A4F1A90}"/>
              </a:ext>
            </a:extLst>
          </p:cNvPr>
          <p:cNvSpPr/>
          <p:nvPr/>
        </p:nvSpPr>
        <p:spPr>
          <a:xfrm>
            <a:off x="4402412" y="4033908"/>
            <a:ext cx="1534459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squeezed light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E817323-1C62-46C8-8290-D2203C5C0D90}"/>
              </a:ext>
            </a:extLst>
          </p:cNvPr>
          <p:cNvCxnSpPr>
            <a:cxnSpLocks/>
          </p:cNvCxnSpPr>
          <p:nvPr/>
        </p:nvCxnSpPr>
        <p:spPr>
          <a:xfrm flipH="1">
            <a:off x="6952370" y="1497134"/>
            <a:ext cx="1812804" cy="283814"/>
          </a:xfrm>
          <a:prstGeom prst="straightConnector1">
            <a:avLst/>
          </a:prstGeom>
          <a:ln w="15875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CD07C2AE-788C-4BFD-8562-EA6AFA923C01}"/>
              </a:ext>
            </a:extLst>
          </p:cNvPr>
          <p:cNvSpPr/>
          <p:nvPr/>
        </p:nvSpPr>
        <p:spPr>
          <a:xfrm>
            <a:off x="8560969" y="1167046"/>
            <a:ext cx="1534459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entangled (but always!)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9DD0D5A-8A32-4EDE-BA96-E95BF4A3051F}"/>
              </a:ext>
            </a:extLst>
          </p:cNvPr>
          <p:cNvCxnSpPr>
            <a:cxnSpLocks/>
          </p:cNvCxnSpPr>
          <p:nvPr/>
        </p:nvCxnSpPr>
        <p:spPr>
          <a:xfrm flipH="1">
            <a:off x="7955281" y="1627557"/>
            <a:ext cx="809893" cy="1231394"/>
          </a:xfrm>
          <a:prstGeom prst="straightConnector1">
            <a:avLst/>
          </a:prstGeom>
          <a:ln w="15875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5FD3CB7-1885-4364-AEFE-53324BC1D70D}"/>
                  </a:ext>
                </a:extLst>
              </p:cNvPr>
              <p:cNvSpPr txBox="1"/>
              <p:nvPr/>
            </p:nvSpPr>
            <p:spPr>
              <a:xfrm>
                <a:off x="2781968" y="1663945"/>
                <a:ext cx="1757212" cy="6270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C000"/>
                    </a:solidFill>
                  </a:rPr>
                  <a:t>nonlinear medium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6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5FD3CB7-1885-4364-AEFE-53324BC1D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968" y="1663945"/>
                <a:ext cx="1757212" cy="627031"/>
              </a:xfrm>
              <a:prstGeom prst="rect">
                <a:avLst/>
              </a:prstGeom>
              <a:blipFill>
                <a:blip r:embed="rId4"/>
                <a:stretch>
                  <a:fillRect l="-1730" t="-2913" r="-1038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BE1D156E-2149-4655-BB00-830996CF92FF}"/>
              </a:ext>
            </a:extLst>
          </p:cNvPr>
          <p:cNvSpPr/>
          <p:nvPr/>
        </p:nvSpPr>
        <p:spPr>
          <a:xfrm>
            <a:off x="6397447" y="3412295"/>
            <a:ext cx="100239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BS</a:t>
            </a:r>
          </a:p>
        </p:txBody>
      </p:sp>
      <p:sp>
        <p:nvSpPr>
          <p:cNvPr id="3" name="Text Box 32">
            <a:extLst>
              <a:ext uri="{FF2B5EF4-FFF2-40B4-BE49-F238E27FC236}">
                <a16:creationId xmlns:a16="http://schemas.microsoft.com/office/drawing/2014/main" id="{E826E499-53B5-BBDC-1892-9DAA3B03B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27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Quantum Integrated Circuit technology (what’s needed?)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1602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21F0105-DE3B-4D8D-B972-BA402003E1E2}"/>
              </a:ext>
            </a:extLst>
          </p:cNvPr>
          <p:cNvSpPr/>
          <p:nvPr/>
        </p:nvSpPr>
        <p:spPr>
          <a:xfrm>
            <a:off x="2898223" y="2626476"/>
            <a:ext cx="1409617" cy="7306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282238-C398-43FA-94EE-C183CCD1ABF4}"/>
              </a:ext>
            </a:extLst>
          </p:cNvPr>
          <p:cNvSpPr/>
          <p:nvPr/>
        </p:nvSpPr>
        <p:spPr>
          <a:xfrm>
            <a:off x="-71120" y="2928243"/>
            <a:ext cx="2969343" cy="1328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9FEE4C4C-403A-4372-B255-9A20530CA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378995" y="2249466"/>
            <a:ext cx="219221" cy="1484678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B2E9097-E7C1-4D1F-9A32-E21A28BE609A}"/>
              </a:ext>
            </a:extLst>
          </p:cNvPr>
          <p:cNvSpPr/>
          <p:nvPr/>
        </p:nvSpPr>
        <p:spPr>
          <a:xfrm>
            <a:off x="4307841" y="2928243"/>
            <a:ext cx="2113280" cy="1067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E78550EE-80C2-495A-8BC6-C2392A29D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129713" y="2226223"/>
            <a:ext cx="219221" cy="1484678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6EF0365-0D66-4296-9588-4316C44AD3CE}"/>
              </a:ext>
            </a:extLst>
          </p:cNvPr>
          <p:cNvSpPr/>
          <p:nvPr/>
        </p:nvSpPr>
        <p:spPr>
          <a:xfrm>
            <a:off x="6421120" y="2626476"/>
            <a:ext cx="731520" cy="730660"/>
          </a:xfrm>
          <a:prstGeom prst="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70B16A-385C-46F6-AFDA-3B7D5813C33D}"/>
              </a:ext>
            </a:extLst>
          </p:cNvPr>
          <p:cNvCxnSpPr/>
          <p:nvPr/>
        </p:nvCxnSpPr>
        <p:spPr>
          <a:xfrm>
            <a:off x="6421120" y="2626476"/>
            <a:ext cx="731520" cy="7306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83DF469-051D-4F26-AEEA-37EA7C7BEC30}"/>
              </a:ext>
            </a:extLst>
          </p:cNvPr>
          <p:cNvSpPr/>
          <p:nvPr/>
        </p:nvSpPr>
        <p:spPr>
          <a:xfrm rot="16200000">
            <a:off x="5860803" y="1588639"/>
            <a:ext cx="1963913" cy="111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73E665-66BC-46C1-985E-8CB31C17E7D4}"/>
              </a:ext>
            </a:extLst>
          </p:cNvPr>
          <p:cNvSpPr/>
          <p:nvPr/>
        </p:nvSpPr>
        <p:spPr>
          <a:xfrm>
            <a:off x="7152640" y="2890391"/>
            <a:ext cx="1963913" cy="111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FF5827-F57D-4D59-A79B-104BEC7E43D2}"/>
              </a:ext>
            </a:extLst>
          </p:cNvPr>
          <p:cNvSpPr txBox="1"/>
          <p:nvPr/>
        </p:nvSpPr>
        <p:spPr>
          <a:xfrm>
            <a:off x="6575122" y="2831723"/>
            <a:ext cx="450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BS</a:t>
            </a:r>
          </a:p>
        </p:txBody>
      </p:sp>
      <p:pic>
        <p:nvPicPr>
          <p:cNvPr id="21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ED76265E-793C-43CD-AD36-923420157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733148" y="869316"/>
            <a:ext cx="219221" cy="1484678"/>
          </a:xfrm>
          <a:prstGeom prst="rect">
            <a:avLst/>
          </a:prstGeom>
          <a:noFill/>
        </p:spPr>
      </p:pic>
      <p:pic>
        <p:nvPicPr>
          <p:cNvPr id="22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04220572-1EFE-4D2A-BB1D-7E5CF8B5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8024985" y="2179828"/>
            <a:ext cx="219221" cy="1484678"/>
          </a:xfrm>
          <a:prstGeom prst="rect">
            <a:avLst/>
          </a:prstGeom>
          <a:noFill/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94A773A-B64B-4C70-9CD0-89D462A4EF24}"/>
              </a:ext>
            </a:extLst>
          </p:cNvPr>
          <p:cNvCxnSpPr>
            <a:cxnSpLocks/>
            <a:stCxn id="14" idx="1"/>
            <a:endCxn id="32" idx="0"/>
          </p:cNvCxnSpPr>
          <p:nvPr/>
        </p:nvCxnSpPr>
        <p:spPr>
          <a:xfrm flipH="1">
            <a:off x="5169642" y="3078173"/>
            <a:ext cx="69682" cy="955735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E4872C4-DD4C-48BA-A62E-C733436F7276}"/>
              </a:ext>
            </a:extLst>
          </p:cNvPr>
          <p:cNvCxnSpPr>
            <a:cxnSpLocks/>
            <a:stCxn id="11" idx="1"/>
          </p:cNvCxnSpPr>
          <p:nvPr/>
        </p:nvCxnSpPr>
        <p:spPr>
          <a:xfrm>
            <a:off x="1488606" y="3101416"/>
            <a:ext cx="0" cy="838733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9F451F09-6C6A-4DA3-A07C-68C5CF797428}"/>
              </a:ext>
            </a:extLst>
          </p:cNvPr>
          <p:cNvSpPr/>
          <p:nvPr/>
        </p:nvSpPr>
        <p:spPr>
          <a:xfrm>
            <a:off x="945589" y="3980465"/>
            <a:ext cx="1028807" cy="671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coherent</a:t>
            </a:r>
          </a:p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570669-D638-436C-A851-A59ABAF19ED0}"/>
              </a:ext>
            </a:extLst>
          </p:cNvPr>
          <p:cNvSpPr/>
          <p:nvPr/>
        </p:nvSpPr>
        <p:spPr>
          <a:xfrm>
            <a:off x="-88540" y="2546615"/>
            <a:ext cx="1794529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(integrated laser)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B5BBCA-EEF3-4AC0-804F-054574984734}"/>
              </a:ext>
            </a:extLst>
          </p:cNvPr>
          <p:cNvSpPr txBox="1"/>
          <p:nvPr/>
        </p:nvSpPr>
        <p:spPr>
          <a:xfrm>
            <a:off x="2942782" y="2598003"/>
            <a:ext cx="1459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Entanglement/</a:t>
            </a:r>
          </a:p>
          <a:p>
            <a:r>
              <a:rPr lang="en-US" sz="1600" b="1" dirty="0" err="1"/>
              <a:t>Nonclass</a:t>
            </a:r>
            <a:r>
              <a:rPr lang="en-US" sz="1600" b="1" dirty="0"/>
              <a:t>. </a:t>
            </a:r>
          </a:p>
          <a:p>
            <a:r>
              <a:rPr lang="en-US" sz="1600" b="1" dirty="0"/>
              <a:t>Device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A2C605B-1C7C-442C-A405-039F3A4F1A90}"/>
              </a:ext>
            </a:extLst>
          </p:cNvPr>
          <p:cNvSpPr/>
          <p:nvPr/>
        </p:nvSpPr>
        <p:spPr>
          <a:xfrm>
            <a:off x="4402412" y="4033908"/>
            <a:ext cx="1534459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squeezed light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E817323-1C62-46C8-8290-D2203C5C0D90}"/>
              </a:ext>
            </a:extLst>
          </p:cNvPr>
          <p:cNvCxnSpPr>
            <a:cxnSpLocks/>
          </p:cNvCxnSpPr>
          <p:nvPr/>
        </p:nvCxnSpPr>
        <p:spPr>
          <a:xfrm flipH="1">
            <a:off x="6952370" y="1497134"/>
            <a:ext cx="1812804" cy="283814"/>
          </a:xfrm>
          <a:prstGeom prst="straightConnector1">
            <a:avLst/>
          </a:prstGeom>
          <a:ln w="15875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CD07C2AE-788C-4BFD-8562-EA6AFA923C01}"/>
              </a:ext>
            </a:extLst>
          </p:cNvPr>
          <p:cNvSpPr/>
          <p:nvPr/>
        </p:nvSpPr>
        <p:spPr>
          <a:xfrm>
            <a:off x="8560969" y="1167046"/>
            <a:ext cx="1534459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entangled (but always!)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9DD0D5A-8A32-4EDE-BA96-E95BF4A3051F}"/>
              </a:ext>
            </a:extLst>
          </p:cNvPr>
          <p:cNvCxnSpPr>
            <a:cxnSpLocks/>
          </p:cNvCxnSpPr>
          <p:nvPr/>
        </p:nvCxnSpPr>
        <p:spPr>
          <a:xfrm flipH="1">
            <a:off x="7955281" y="1627557"/>
            <a:ext cx="809893" cy="1231394"/>
          </a:xfrm>
          <a:prstGeom prst="straightConnector1">
            <a:avLst/>
          </a:prstGeom>
          <a:ln w="15875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5FD3CB7-1885-4364-AEFE-53324BC1D70D}"/>
                  </a:ext>
                </a:extLst>
              </p:cNvPr>
              <p:cNvSpPr txBox="1"/>
              <p:nvPr/>
            </p:nvSpPr>
            <p:spPr>
              <a:xfrm>
                <a:off x="2781968" y="1663945"/>
                <a:ext cx="1757212" cy="6270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C000"/>
                    </a:solidFill>
                  </a:rPr>
                  <a:t>nonlinear medium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6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5FD3CB7-1885-4364-AEFE-53324BC1D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968" y="1663945"/>
                <a:ext cx="1757212" cy="627031"/>
              </a:xfrm>
              <a:prstGeom prst="rect">
                <a:avLst/>
              </a:prstGeom>
              <a:blipFill>
                <a:blip r:embed="rId4"/>
                <a:stretch>
                  <a:fillRect l="-1730" t="-2913" r="-1038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BE1D156E-2149-4655-BB00-830996CF92FF}"/>
              </a:ext>
            </a:extLst>
          </p:cNvPr>
          <p:cNvSpPr/>
          <p:nvPr/>
        </p:nvSpPr>
        <p:spPr>
          <a:xfrm>
            <a:off x="6397447" y="3412295"/>
            <a:ext cx="100239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6036E0D-419D-4489-B29D-06248795E7AB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9328199" y="1838961"/>
            <a:ext cx="963881" cy="452015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B7062FC7-03D7-4B72-9AC9-6333DFC39144}"/>
              </a:ext>
            </a:extLst>
          </p:cNvPr>
          <p:cNvSpPr/>
          <p:nvPr/>
        </p:nvSpPr>
        <p:spPr>
          <a:xfrm>
            <a:off x="10087216" y="2113864"/>
            <a:ext cx="1934196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Sometimes</a:t>
            </a:r>
          </a:p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want not to entangle</a:t>
            </a:r>
          </a:p>
        </p:txBody>
      </p:sp>
      <p:sp>
        <p:nvSpPr>
          <p:cNvPr id="3" name="Text Box 32">
            <a:extLst>
              <a:ext uri="{FF2B5EF4-FFF2-40B4-BE49-F238E27FC236}">
                <a16:creationId xmlns:a16="http://schemas.microsoft.com/office/drawing/2014/main" id="{ADE7A1D6-AAE3-9D8C-4E71-8B0B928EC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27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Quantum Integrated Circuit technology (what’s needed?)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3241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21F0105-DE3B-4D8D-B972-BA402003E1E2}"/>
              </a:ext>
            </a:extLst>
          </p:cNvPr>
          <p:cNvSpPr/>
          <p:nvPr/>
        </p:nvSpPr>
        <p:spPr>
          <a:xfrm>
            <a:off x="2898223" y="2626476"/>
            <a:ext cx="1409617" cy="7306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282238-C398-43FA-94EE-C183CCD1ABF4}"/>
              </a:ext>
            </a:extLst>
          </p:cNvPr>
          <p:cNvSpPr/>
          <p:nvPr/>
        </p:nvSpPr>
        <p:spPr>
          <a:xfrm>
            <a:off x="-71120" y="2928243"/>
            <a:ext cx="2969343" cy="1328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9FEE4C4C-403A-4372-B255-9A20530CA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378995" y="2249466"/>
            <a:ext cx="219221" cy="1484678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B2E9097-E7C1-4D1F-9A32-E21A28BE609A}"/>
              </a:ext>
            </a:extLst>
          </p:cNvPr>
          <p:cNvSpPr/>
          <p:nvPr/>
        </p:nvSpPr>
        <p:spPr>
          <a:xfrm>
            <a:off x="4307841" y="2928243"/>
            <a:ext cx="2113280" cy="1067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E78550EE-80C2-495A-8BC6-C2392A29D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129713" y="2226223"/>
            <a:ext cx="219221" cy="1484678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6EF0365-0D66-4296-9588-4316C44AD3CE}"/>
              </a:ext>
            </a:extLst>
          </p:cNvPr>
          <p:cNvSpPr/>
          <p:nvPr/>
        </p:nvSpPr>
        <p:spPr>
          <a:xfrm>
            <a:off x="6421120" y="2626476"/>
            <a:ext cx="731520" cy="730660"/>
          </a:xfrm>
          <a:prstGeom prst="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70B16A-385C-46F6-AFDA-3B7D5813C33D}"/>
              </a:ext>
            </a:extLst>
          </p:cNvPr>
          <p:cNvCxnSpPr/>
          <p:nvPr/>
        </p:nvCxnSpPr>
        <p:spPr>
          <a:xfrm>
            <a:off x="6421120" y="2626476"/>
            <a:ext cx="731520" cy="7306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83DF469-051D-4F26-AEEA-37EA7C7BEC30}"/>
              </a:ext>
            </a:extLst>
          </p:cNvPr>
          <p:cNvSpPr/>
          <p:nvPr/>
        </p:nvSpPr>
        <p:spPr>
          <a:xfrm rot="16200000">
            <a:off x="5860803" y="1588639"/>
            <a:ext cx="1963913" cy="111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73E665-66BC-46C1-985E-8CB31C17E7D4}"/>
              </a:ext>
            </a:extLst>
          </p:cNvPr>
          <p:cNvSpPr/>
          <p:nvPr/>
        </p:nvSpPr>
        <p:spPr>
          <a:xfrm>
            <a:off x="7152640" y="2890391"/>
            <a:ext cx="1963913" cy="111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FF5827-F57D-4D59-A79B-104BEC7E43D2}"/>
              </a:ext>
            </a:extLst>
          </p:cNvPr>
          <p:cNvSpPr txBox="1"/>
          <p:nvPr/>
        </p:nvSpPr>
        <p:spPr>
          <a:xfrm>
            <a:off x="6575122" y="2831723"/>
            <a:ext cx="450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BS</a:t>
            </a:r>
          </a:p>
        </p:txBody>
      </p:sp>
      <p:pic>
        <p:nvPicPr>
          <p:cNvPr id="21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ED76265E-793C-43CD-AD36-923420157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733148" y="869316"/>
            <a:ext cx="219221" cy="1484678"/>
          </a:xfrm>
          <a:prstGeom prst="rect">
            <a:avLst/>
          </a:prstGeom>
          <a:noFill/>
        </p:spPr>
      </p:pic>
      <p:pic>
        <p:nvPicPr>
          <p:cNvPr id="22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04220572-1EFE-4D2A-BB1D-7E5CF8B5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8024985" y="2179828"/>
            <a:ext cx="219221" cy="1484678"/>
          </a:xfrm>
          <a:prstGeom prst="rect">
            <a:avLst/>
          </a:prstGeom>
          <a:noFill/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94A773A-B64B-4C70-9CD0-89D462A4EF24}"/>
              </a:ext>
            </a:extLst>
          </p:cNvPr>
          <p:cNvCxnSpPr>
            <a:cxnSpLocks/>
            <a:stCxn id="14" idx="1"/>
            <a:endCxn id="32" idx="0"/>
          </p:cNvCxnSpPr>
          <p:nvPr/>
        </p:nvCxnSpPr>
        <p:spPr>
          <a:xfrm flipH="1">
            <a:off x="5169642" y="3078173"/>
            <a:ext cx="69682" cy="955735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E4872C4-DD4C-48BA-A62E-C733436F7276}"/>
              </a:ext>
            </a:extLst>
          </p:cNvPr>
          <p:cNvCxnSpPr>
            <a:cxnSpLocks/>
            <a:stCxn id="11" idx="1"/>
          </p:cNvCxnSpPr>
          <p:nvPr/>
        </p:nvCxnSpPr>
        <p:spPr>
          <a:xfrm>
            <a:off x="1488606" y="3101416"/>
            <a:ext cx="0" cy="838733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9F451F09-6C6A-4DA3-A07C-68C5CF797428}"/>
              </a:ext>
            </a:extLst>
          </p:cNvPr>
          <p:cNvSpPr/>
          <p:nvPr/>
        </p:nvSpPr>
        <p:spPr>
          <a:xfrm>
            <a:off x="945589" y="3980465"/>
            <a:ext cx="1028807" cy="671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coherent</a:t>
            </a:r>
          </a:p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570669-D638-436C-A851-A59ABAF19ED0}"/>
              </a:ext>
            </a:extLst>
          </p:cNvPr>
          <p:cNvSpPr/>
          <p:nvPr/>
        </p:nvSpPr>
        <p:spPr>
          <a:xfrm>
            <a:off x="-88540" y="2546615"/>
            <a:ext cx="1794529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(integrated laser)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B5BBCA-EEF3-4AC0-804F-054574984734}"/>
              </a:ext>
            </a:extLst>
          </p:cNvPr>
          <p:cNvSpPr txBox="1"/>
          <p:nvPr/>
        </p:nvSpPr>
        <p:spPr>
          <a:xfrm>
            <a:off x="2942782" y="2598003"/>
            <a:ext cx="1459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Entanglement/</a:t>
            </a:r>
          </a:p>
          <a:p>
            <a:r>
              <a:rPr lang="en-US" sz="1600" b="1" dirty="0" err="1"/>
              <a:t>Nonclass</a:t>
            </a:r>
            <a:r>
              <a:rPr lang="en-US" sz="1600" b="1" dirty="0"/>
              <a:t>. </a:t>
            </a:r>
          </a:p>
          <a:p>
            <a:r>
              <a:rPr lang="en-US" sz="1600" b="1" dirty="0"/>
              <a:t>Device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A2C605B-1C7C-442C-A405-039F3A4F1A90}"/>
              </a:ext>
            </a:extLst>
          </p:cNvPr>
          <p:cNvSpPr/>
          <p:nvPr/>
        </p:nvSpPr>
        <p:spPr>
          <a:xfrm>
            <a:off x="4402412" y="4033908"/>
            <a:ext cx="1534459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squeezed light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E817323-1C62-46C8-8290-D2203C5C0D90}"/>
              </a:ext>
            </a:extLst>
          </p:cNvPr>
          <p:cNvCxnSpPr>
            <a:cxnSpLocks/>
          </p:cNvCxnSpPr>
          <p:nvPr/>
        </p:nvCxnSpPr>
        <p:spPr>
          <a:xfrm flipH="1">
            <a:off x="6952370" y="1497134"/>
            <a:ext cx="1812804" cy="283814"/>
          </a:xfrm>
          <a:prstGeom prst="straightConnector1">
            <a:avLst/>
          </a:prstGeom>
          <a:ln w="15875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CD07C2AE-788C-4BFD-8562-EA6AFA923C01}"/>
              </a:ext>
            </a:extLst>
          </p:cNvPr>
          <p:cNvSpPr/>
          <p:nvPr/>
        </p:nvSpPr>
        <p:spPr>
          <a:xfrm>
            <a:off x="8560969" y="1167046"/>
            <a:ext cx="1534459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entangled (but always!)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9DD0D5A-8A32-4EDE-BA96-E95BF4A3051F}"/>
              </a:ext>
            </a:extLst>
          </p:cNvPr>
          <p:cNvCxnSpPr>
            <a:cxnSpLocks/>
          </p:cNvCxnSpPr>
          <p:nvPr/>
        </p:nvCxnSpPr>
        <p:spPr>
          <a:xfrm flipH="1">
            <a:off x="7955281" y="1627557"/>
            <a:ext cx="809893" cy="1231394"/>
          </a:xfrm>
          <a:prstGeom prst="straightConnector1">
            <a:avLst/>
          </a:prstGeom>
          <a:ln w="15875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5FD3CB7-1885-4364-AEFE-53324BC1D70D}"/>
                  </a:ext>
                </a:extLst>
              </p:cNvPr>
              <p:cNvSpPr txBox="1"/>
              <p:nvPr/>
            </p:nvSpPr>
            <p:spPr>
              <a:xfrm>
                <a:off x="2781968" y="1663945"/>
                <a:ext cx="1757212" cy="6270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C000"/>
                    </a:solidFill>
                  </a:rPr>
                  <a:t>nonlinear medium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6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5FD3CB7-1885-4364-AEFE-53324BC1D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968" y="1663945"/>
                <a:ext cx="1757212" cy="627031"/>
              </a:xfrm>
              <a:prstGeom prst="rect">
                <a:avLst/>
              </a:prstGeom>
              <a:blipFill>
                <a:blip r:embed="rId4"/>
                <a:stretch>
                  <a:fillRect l="-1730" t="-2913" r="-1038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BE1D156E-2149-4655-BB00-830996CF92FF}"/>
              </a:ext>
            </a:extLst>
          </p:cNvPr>
          <p:cNvSpPr/>
          <p:nvPr/>
        </p:nvSpPr>
        <p:spPr>
          <a:xfrm>
            <a:off x="6397447" y="3412295"/>
            <a:ext cx="100239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BS</a:t>
            </a:r>
          </a:p>
        </p:txBody>
      </p:sp>
      <p:sp>
        <p:nvSpPr>
          <p:cNvPr id="26" name="Text Box 32">
            <a:extLst>
              <a:ext uri="{FF2B5EF4-FFF2-40B4-BE49-F238E27FC236}">
                <a16:creationId xmlns:a16="http://schemas.microsoft.com/office/drawing/2014/main" id="{F2C3A798-EEED-45CC-A0C1-82E1A7F86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57288"/>
            <a:ext cx="77116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Question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: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Can we turn on/off (</a:t>
            </a:r>
            <a:r>
              <a:rPr lang="en-US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continuously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 the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nonclassicality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6036E0D-419D-4489-B29D-06248795E7AB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9328199" y="1838961"/>
            <a:ext cx="963881" cy="452015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B7062FC7-03D7-4B72-9AC9-6333DFC39144}"/>
              </a:ext>
            </a:extLst>
          </p:cNvPr>
          <p:cNvSpPr/>
          <p:nvPr/>
        </p:nvSpPr>
        <p:spPr>
          <a:xfrm>
            <a:off x="10087216" y="2113864"/>
            <a:ext cx="1934196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Sometimes</a:t>
            </a:r>
          </a:p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want not to entangle</a:t>
            </a:r>
          </a:p>
        </p:txBody>
      </p:sp>
      <p:sp>
        <p:nvSpPr>
          <p:cNvPr id="3" name="Text Box 32">
            <a:extLst>
              <a:ext uri="{FF2B5EF4-FFF2-40B4-BE49-F238E27FC236}">
                <a16:creationId xmlns:a16="http://schemas.microsoft.com/office/drawing/2014/main" id="{51F2B220-CF53-5957-5A12-44669BC64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27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Quantum Integrated Circuit technology (what’s needed?)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17721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21F0105-DE3B-4D8D-B972-BA402003E1E2}"/>
              </a:ext>
            </a:extLst>
          </p:cNvPr>
          <p:cNvSpPr/>
          <p:nvPr/>
        </p:nvSpPr>
        <p:spPr>
          <a:xfrm>
            <a:off x="2898223" y="2626476"/>
            <a:ext cx="1409617" cy="7306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282238-C398-43FA-94EE-C183CCD1ABF4}"/>
              </a:ext>
            </a:extLst>
          </p:cNvPr>
          <p:cNvSpPr/>
          <p:nvPr/>
        </p:nvSpPr>
        <p:spPr>
          <a:xfrm>
            <a:off x="-71120" y="2928243"/>
            <a:ext cx="2969343" cy="1328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9FEE4C4C-403A-4372-B255-9A20530CA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378995" y="2249466"/>
            <a:ext cx="219221" cy="1484678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B2E9097-E7C1-4D1F-9A32-E21A28BE609A}"/>
              </a:ext>
            </a:extLst>
          </p:cNvPr>
          <p:cNvSpPr/>
          <p:nvPr/>
        </p:nvSpPr>
        <p:spPr>
          <a:xfrm>
            <a:off x="4307841" y="2928243"/>
            <a:ext cx="2113280" cy="1067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E78550EE-80C2-495A-8BC6-C2392A29D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129713" y="2226223"/>
            <a:ext cx="219221" cy="1484678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6EF0365-0D66-4296-9588-4316C44AD3CE}"/>
              </a:ext>
            </a:extLst>
          </p:cNvPr>
          <p:cNvSpPr/>
          <p:nvPr/>
        </p:nvSpPr>
        <p:spPr>
          <a:xfrm>
            <a:off x="6421120" y="2626476"/>
            <a:ext cx="731520" cy="730660"/>
          </a:xfrm>
          <a:prstGeom prst="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70B16A-385C-46F6-AFDA-3B7D5813C33D}"/>
              </a:ext>
            </a:extLst>
          </p:cNvPr>
          <p:cNvCxnSpPr/>
          <p:nvPr/>
        </p:nvCxnSpPr>
        <p:spPr>
          <a:xfrm>
            <a:off x="6421120" y="2626476"/>
            <a:ext cx="731520" cy="7306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83DF469-051D-4F26-AEEA-37EA7C7BEC30}"/>
              </a:ext>
            </a:extLst>
          </p:cNvPr>
          <p:cNvSpPr/>
          <p:nvPr/>
        </p:nvSpPr>
        <p:spPr>
          <a:xfrm rot="16200000">
            <a:off x="5860803" y="1588639"/>
            <a:ext cx="1963913" cy="111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73E665-66BC-46C1-985E-8CB31C17E7D4}"/>
              </a:ext>
            </a:extLst>
          </p:cNvPr>
          <p:cNvSpPr/>
          <p:nvPr/>
        </p:nvSpPr>
        <p:spPr>
          <a:xfrm>
            <a:off x="7152640" y="2890391"/>
            <a:ext cx="1963913" cy="111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FF5827-F57D-4D59-A79B-104BEC7E43D2}"/>
              </a:ext>
            </a:extLst>
          </p:cNvPr>
          <p:cNvSpPr txBox="1"/>
          <p:nvPr/>
        </p:nvSpPr>
        <p:spPr>
          <a:xfrm>
            <a:off x="6575122" y="2831723"/>
            <a:ext cx="450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BS</a:t>
            </a:r>
          </a:p>
        </p:txBody>
      </p:sp>
      <p:pic>
        <p:nvPicPr>
          <p:cNvPr id="21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ED76265E-793C-43CD-AD36-923420157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733148" y="869316"/>
            <a:ext cx="219221" cy="1484678"/>
          </a:xfrm>
          <a:prstGeom prst="rect">
            <a:avLst/>
          </a:prstGeom>
          <a:noFill/>
        </p:spPr>
      </p:pic>
      <p:pic>
        <p:nvPicPr>
          <p:cNvPr id="22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04220572-1EFE-4D2A-BB1D-7E5CF8B5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8024985" y="2179828"/>
            <a:ext cx="219221" cy="1484678"/>
          </a:xfrm>
          <a:prstGeom prst="rect">
            <a:avLst/>
          </a:prstGeom>
          <a:noFill/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94A773A-B64B-4C70-9CD0-89D462A4EF24}"/>
              </a:ext>
            </a:extLst>
          </p:cNvPr>
          <p:cNvCxnSpPr>
            <a:cxnSpLocks/>
            <a:stCxn id="14" idx="1"/>
            <a:endCxn id="32" idx="0"/>
          </p:cNvCxnSpPr>
          <p:nvPr/>
        </p:nvCxnSpPr>
        <p:spPr>
          <a:xfrm flipH="1">
            <a:off x="5169642" y="3078173"/>
            <a:ext cx="69682" cy="955735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E4872C4-DD4C-48BA-A62E-C733436F7276}"/>
              </a:ext>
            </a:extLst>
          </p:cNvPr>
          <p:cNvCxnSpPr>
            <a:cxnSpLocks/>
            <a:stCxn id="11" idx="1"/>
          </p:cNvCxnSpPr>
          <p:nvPr/>
        </p:nvCxnSpPr>
        <p:spPr>
          <a:xfrm>
            <a:off x="1488606" y="3101416"/>
            <a:ext cx="0" cy="838733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9F451F09-6C6A-4DA3-A07C-68C5CF797428}"/>
              </a:ext>
            </a:extLst>
          </p:cNvPr>
          <p:cNvSpPr/>
          <p:nvPr/>
        </p:nvSpPr>
        <p:spPr>
          <a:xfrm>
            <a:off x="945589" y="3980465"/>
            <a:ext cx="1028807" cy="671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coherent</a:t>
            </a:r>
          </a:p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570669-D638-436C-A851-A59ABAF19ED0}"/>
              </a:ext>
            </a:extLst>
          </p:cNvPr>
          <p:cNvSpPr/>
          <p:nvPr/>
        </p:nvSpPr>
        <p:spPr>
          <a:xfrm>
            <a:off x="-88540" y="2546615"/>
            <a:ext cx="1794529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(integrated laser)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B5BBCA-EEF3-4AC0-804F-054574984734}"/>
              </a:ext>
            </a:extLst>
          </p:cNvPr>
          <p:cNvSpPr txBox="1"/>
          <p:nvPr/>
        </p:nvSpPr>
        <p:spPr>
          <a:xfrm>
            <a:off x="2942782" y="2598003"/>
            <a:ext cx="1459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Entanglement/</a:t>
            </a:r>
          </a:p>
          <a:p>
            <a:r>
              <a:rPr lang="en-US" sz="1600" b="1" dirty="0" err="1"/>
              <a:t>Nonclass</a:t>
            </a:r>
            <a:r>
              <a:rPr lang="en-US" sz="1600" b="1" dirty="0"/>
              <a:t>. </a:t>
            </a:r>
          </a:p>
          <a:p>
            <a:r>
              <a:rPr lang="en-US" sz="1600" b="1" dirty="0"/>
              <a:t>Device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A2C605B-1C7C-442C-A405-039F3A4F1A90}"/>
              </a:ext>
            </a:extLst>
          </p:cNvPr>
          <p:cNvSpPr/>
          <p:nvPr/>
        </p:nvSpPr>
        <p:spPr>
          <a:xfrm>
            <a:off x="4402412" y="4033908"/>
            <a:ext cx="1534459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squeezed light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E817323-1C62-46C8-8290-D2203C5C0D90}"/>
              </a:ext>
            </a:extLst>
          </p:cNvPr>
          <p:cNvCxnSpPr>
            <a:cxnSpLocks/>
          </p:cNvCxnSpPr>
          <p:nvPr/>
        </p:nvCxnSpPr>
        <p:spPr>
          <a:xfrm flipH="1">
            <a:off x="6952370" y="1497134"/>
            <a:ext cx="1812804" cy="283814"/>
          </a:xfrm>
          <a:prstGeom prst="straightConnector1">
            <a:avLst/>
          </a:prstGeom>
          <a:ln w="15875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CD07C2AE-788C-4BFD-8562-EA6AFA923C01}"/>
              </a:ext>
            </a:extLst>
          </p:cNvPr>
          <p:cNvSpPr/>
          <p:nvPr/>
        </p:nvSpPr>
        <p:spPr>
          <a:xfrm>
            <a:off x="8560969" y="1167046"/>
            <a:ext cx="1534459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entangled (but always!)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9DD0D5A-8A32-4EDE-BA96-E95BF4A3051F}"/>
              </a:ext>
            </a:extLst>
          </p:cNvPr>
          <p:cNvCxnSpPr>
            <a:cxnSpLocks/>
          </p:cNvCxnSpPr>
          <p:nvPr/>
        </p:nvCxnSpPr>
        <p:spPr>
          <a:xfrm flipH="1">
            <a:off x="7955281" y="1627557"/>
            <a:ext cx="809893" cy="1231394"/>
          </a:xfrm>
          <a:prstGeom prst="straightConnector1">
            <a:avLst/>
          </a:prstGeom>
          <a:ln w="15875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5FD3CB7-1885-4364-AEFE-53324BC1D70D}"/>
                  </a:ext>
                </a:extLst>
              </p:cNvPr>
              <p:cNvSpPr txBox="1"/>
              <p:nvPr/>
            </p:nvSpPr>
            <p:spPr>
              <a:xfrm>
                <a:off x="2781968" y="1663945"/>
                <a:ext cx="1757212" cy="6270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C000"/>
                    </a:solidFill>
                  </a:rPr>
                  <a:t>nonlinear medium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6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5FD3CB7-1885-4364-AEFE-53324BC1D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968" y="1663945"/>
                <a:ext cx="1757212" cy="627031"/>
              </a:xfrm>
              <a:prstGeom prst="rect">
                <a:avLst/>
              </a:prstGeom>
              <a:blipFill>
                <a:blip r:embed="rId4"/>
                <a:stretch>
                  <a:fillRect l="-1730" t="-2913" r="-1038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BE1D156E-2149-4655-BB00-830996CF92FF}"/>
              </a:ext>
            </a:extLst>
          </p:cNvPr>
          <p:cNvSpPr/>
          <p:nvPr/>
        </p:nvSpPr>
        <p:spPr>
          <a:xfrm>
            <a:off x="6397447" y="3412295"/>
            <a:ext cx="100239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BS</a:t>
            </a:r>
          </a:p>
        </p:txBody>
      </p:sp>
      <p:sp>
        <p:nvSpPr>
          <p:cNvPr id="26" name="Text Box 32">
            <a:extLst>
              <a:ext uri="{FF2B5EF4-FFF2-40B4-BE49-F238E27FC236}">
                <a16:creationId xmlns:a16="http://schemas.microsoft.com/office/drawing/2014/main" id="{F2C3A798-EEED-45CC-A0C1-82E1A7F86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57288"/>
            <a:ext cx="7711649" cy="7848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Question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: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Can we turn on/off (</a:t>
            </a:r>
            <a:r>
              <a:rPr lang="en-US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continuously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 the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nonclassicality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     when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pulse is on the entanglement device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                             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6036E0D-419D-4489-B29D-06248795E7AB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9328199" y="1838961"/>
            <a:ext cx="963881" cy="452015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B7062FC7-03D7-4B72-9AC9-6333DFC39144}"/>
              </a:ext>
            </a:extLst>
          </p:cNvPr>
          <p:cNvSpPr/>
          <p:nvPr/>
        </p:nvSpPr>
        <p:spPr>
          <a:xfrm>
            <a:off x="10087216" y="2113864"/>
            <a:ext cx="1934196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Sometimes</a:t>
            </a:r>
          </a:p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want not to entangle</a:t>
            </a:r>
          </a:p>
        </p:txBody>
      </p:sp>
      <p:sp>
        <p:nvSpPr>
          <p:cNvPr id="3" name="Text Box 32">
            <a:extLst>
              <a:ext uri="{FF2B5EF4-FFF2-40B4-BE49-F238E27FC236}">
                <a16:creationId xmlns:a16="http://schemas.microsoft.com/office/drawing/2014/main" id="{9693B1BB-2AE1-BD73-5D36-BE31A1F60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27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Quantum Integrated Circuit technology (what’s needed?)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4099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21F0105-DE3B-4D8D-B972-BA402003E1E2}"/>
              </a:ext>
            </a:extLst>
          </p:cNvPr>
          <p:cNvSpPr/>
          <p:nvPr/>
        </p:nvSpPr>
        <p:spPr>
          <a:xfrm>
            <a:off x="2898223" y="2626476"/>
            <a:ext cx="1409617" cy="7306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282238-C398-43FA-94EE-C183CCD1ABF4}"/>
              </a:ext>
            </a:extLst>
          </p:cNvPr>
          <p:cNvSpPr/>
          <p:nvPr/>
        </p:nvSpPr>
        <p:spPr>
          <a:xfrm>
            <a:off x="-71120" y="2928243"/>
            <a:ext cx="2969343" cy="1328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9FEE4C4C-403A-4372-B255-9A20530CA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378995" y="2249466"/>
            <a:ext cx="219221" cy="1484678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B2E9097-E7C1-4D1F-9A32-E21A28BE609A}"/>
              </a:ext>
            </a:extLst>
          </p:cNvPr>
          <p:cNvSpPr/>
          <p:nvPr/>
        </p:nvSpPr>
        <p:spPr>
          <a:xfrm>
            <a:off x="4307841" y="2928243"/>
            <a:ext cx="2113280" cy="1067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E78550EE-80C2-495A-8BC6-C2392A29D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129713" y="2226223"/>
            <a:ext cx="219221" cy="1484678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6EF0365-0D66-4296-9588-4316C44AD3CE}"/>
              </a:ext>
            </a:extLst>
          </p:cNvPr>
          <p:cNvSpPr/>
          <p:nvPr/>
        </p:nvSpPr>
        <p:spPr>
          <a:xfrm>
            <a:off x="6421120" y="2626476"/>
            <a:ext cx="731520" cy="730660"/>
          </a:xfrm>
          <a:prstGeom prst="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70B16A-385C-46F6-AFDA-3B7D5813C33D}"/>
              </a:ext>
            </a:extLst>
          </p:cNvPr>
          <p:cNvCxnSpPr/>
          <p:nvPr/>
        </p:nvCxnSpPr>
        <p:spPr>
          <a:xfrm>
            <a:off x="6421120" y="2626476"/>
            <a:ext cx="731520" cy="7306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83DF469-051D-4F26-AEEA-37EA7C7BEC30}"/>
              </a:ext>
            </a:extLst>
          </p:cNvPr>
          <p:cNvSpPr/>
          <p:nvPr/>
        </p:nvSpPr>
        <p:spPr>
          <a:xfrm rot="16200000">
            <a:off x="5860803" y="1588639"/>
            <a:ext cx="1963913" cy="111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73E665-66BC-46C1-985E-8CB31C17E7D4}"/>
              </a:ext>
            </a:extLst>
          </p:cNvPr>
          <p:cNvSpPr/>
          <p:nvPr/>
        </p:nvSpPr>
        <p:spPr>
          <a:xfrm>
            <a:off x="7152640" y="2890391"/>
            <a:ext cx="1963913" cy="111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FF5827-F57D-4D59-A79B-104BEC7E43D2}"/>
              </a:ext>
            </a:extLst>
          </p:cNvPr>
          <p:cNvSpPr txBox="1"/>
          <p:nvPr/>
        </p:nvSpPr>
        <p:spPr>
          <a:xfrm>
            <a:off x="6575122" y="2831723"/>
            <a:ext cx="450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BS</a:t>
            </a:r>
          </a:p>
        </p:txBody>
      </p:sp>
      <p:pic>
        <p:nvPicPr>
          <p:cNvPr id="21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ED76265E-793C-43CD-AD36-923420157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733148" y="869316"/>
            <a:ext cx="219221" cy="1484678"/>
          </a:xfrm>
          <a:prstGeom prst="rect">
            <a:avLst/>
          </a:prstGeom>
          <a:noFill/>
        </p:spPr>
      </p:pic>
      <p:pic>
        <p:nvPicPr>
          <p:cNvPr id="22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04220572-1EFE-4D2A-BB1D-7E5CF8B5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8024985" y="2179828"/>
            <a:ext cx="219221" cy="1484678"/>
          </a:xfrm>
          <a:prstGeom prst="rect">
            <a:avLst/>
          </a:prstGeom>
          <a:noFill/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94A773A-B64B-4C70-9CD0-89D462A4EF24}"/>
              </a:ext>
            </a:extLst>
          </p:cNvPr>
          <p:cNvCxnSpPr>
            <a:cxnSpLocks/>
            <a:stCxn id="14" idx="1"/>
            <a:endCxn id="32" idx="0"/>
          </p:cNvCxnSpPr>
          <p:nvPr/>
        </p:nvCxnSpPr>
        <p:spPr>
          <a:xfrm flipH="1">
            <a:off x="5169642" y="3078173"/>
            <a:ext cx="69682" cy="955735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E4872C4-DD4C-48BA-A62E-C733436F7276}"/>
              </a:ext>
            </a:extLst>
          </p:cNvPr>
          <p:cNvCxnSpPr>
            <a:cxnSpLocks/>
            <a:stCxn id="11" idx="1"/>
          </p:cNvCxnSpPr>
          <p:nvPr/>
        </p:nvCxnSpPr>
        <p:spPr>
          <a:xfrm>
            <a:off x="1488606" y="3101416"/>
            <a:ext cx="0" cy="838733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9F451F09-6C6A-4DA3-A07C-68C5CF797428}"/>
              </a:ext>
            </a:extLst>
          </p:cNvPr>
          <p:cNvSpPr/>
          <p:nvPr/>
        </p:nvSpPr>
        <p:spPr>
          <a:xfrm>
            <a:off x="945589" y="3980465"/>
            <a:ext cx="1028807" cy="671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coherent</a:t>
            </a:r>
          </a:p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570669-D638-436C-A851-A59ABAF19ED0}"/>
              </a:ext>
            </a:extLst>
          </p:cNvPr>
          <p:cNvSpPr/>
          <p:nvPr/>
        </p:nvSpPr>
        <p:spPr>
          <a:xfrm>
            <a:off x="-88540" y="2546615"/>
            <a:ext cx="1794529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(integrated laser)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B5BBCA-EEF3-4AC0-804F-054574984734}"/>
              </a:ext>
            </a:extLst>
          </p:cNvPr>
          <p:cNvSpPr txBox="1"/>
          <p:nvPr/>
        </p:nvSpPr>
        <p:spPr>
          <a:xfrm>
            <a:off x="2942782" y="2598003"/>
            <a:ext cx="1459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Entanglement/</a:t>
            </a:r>
          </a:p>
          <a:p>
            <a:r>
              <a:rPr lang="en-US" sz="1600" b="1" dirty="0" err="1"/>
              <a:t>Nonclass</a:t>
            </a:r>
            <a:r>
              <a:rPr lang="en-US" sz="1600" b="1" dirty="0"/>
              <a:t>. </a:t>
            </a:r>
          </a:p>
          <a:p>
            <a:r>
              <a:rPr lang="en-US" sz="1600" b="1" dirty="0"/>
              <a:t>Device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A2C605B-1C7C-442C-A405-039F3A4F1A90}"/>
              </a:ext>
            </a:extLst>
          </p:cNvPr>
          <p:cNvSpPr/>
          <p:nvPr/>
        </p:nvSpPr>
        <p:spPr>
          <a:xfrm>
            <a:off x="4402412" y="4033908"/>
            <a:ext cx="1534459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squeezed light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E817323-1C62-46C8-8290-D2203C5C0D90}"/>
              </a:ext>
            </a:extLst>
          </p:cNvPr>
          <p:cNvCxnSpPr>
            <a:cxnSpLocks/>
          </p:cNvCxnSpPr>
          <p:nvPr/>
        </p:nvCxnSpPr>
        <p:spPr>
          <a:xfrm flipH="1">
            <a:off x="6952370" y="1497134"/>
            <a:ext cx="1812804" cy="283814"/>
          </a:xfrm>
          <a:prstGeom prst="straightConnector1">
            <a:avLst/>
          </a:prstGeom>
          <a:ln w="15875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CD07C2AE-788C-4BFD-8562-EA6AFA923C01}"/>
              </a:ext>
            </a:extLst>
          </p:cNvPr>
          <p:cNvSpPr/>
          <p:nvPr/>
        </p:nvSpPr>
        <p:spPr>
          <a:xfrm>
            <a:off x="8560969" y="1167046"/>
            <a:ext cx="1534459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entangled (but always!)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9DD0D5A-8A32-4EDE-BA96-E95BF4A3051F}"/>
              </a:ext>
            </a:extLst>
          </p:cNvPr>
          <p:cNvCxnSpPr>
            <a:cxnSpLocks/>
          </p:cNvCxnSpPr>
          <p:nvPr/>
        </p:nvCxnSpPr>
        <p:spPr>
          <a:xfrm flipH="1">
            <a:off x="7955281" y="1627557"/>
            <a:ext cx="809893" cy="1231394"/>
          </a:xfrm>
          <a:prstGeom prst="straightConnector1">
            <a:avLst/>
          </a:prstGeom>
          <a:ln w="15875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5FD3CB7-1885-4364-AEFE-53324BC1D70D}"/>
                  </a:ext>
                </a:extLst>
              </p:cNvPr>
              <p:cNvSpPr txBox="1"/>
              <p:nvPr/>
            </p:nvSpPr>
            <p:spPr>
              <a:xfrm>
                <a:off x="2781968" y="1663945"/>
                <a:ext cx="1757212" cy="6270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C000"/>
                    </a:solidFill>
                  </a:rPr>
                  <a:t>nonlinear medium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6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5FD3CB7-1885-4364-AEFE-53324BC1D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968" y="1663945"/>
                <a:ext cx="1757212" cy="627031"/>
              </a:xfrm>
              <a:prstGeom prst="rect">
                <a:avLst/>
              </a:prstGeom>
              <a:blipFill>
                <a:blip r:embed="rId4"/>
                <a:stretch>
                  <a:fillRect l="-1730" t="-2913" r="-1038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BE1D156E-2149-4655-BB00-830996CF92FF}"/>
              </a:ext>
            </a:extLst>
          </p:cNvPr>
          <p:cNvSpPr/>
          <p:nvPr/>
        </p:nvSpPr>
        <p:spPr>
          <a:xfrm>
            <a:off x="6397447" y="3412295"/>
            <a:ext cx="100239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BS</a:t>
            </a:r>
          </a:p>
        </p:txBody>
      </p:sp>
      <p:sp>
        <p:nvSpPr>
          <p:cNvPr id="26" name="Text Box 32">
            <a:extLst>
              <a:ext uri="{FF2B5EF4-FFF2-40B4-BE49-F238E27FC236}">
                <a16:creationId xmlns:a16="http://schemas.microsoft.com/office/drawing/2014/main" id="{F2C3A798-EEED-45CC-A0C1-82E1A7F86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57288"/>
            <a:ext cx="7711649" cy="11695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Question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: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Can we turn on/off (</a:t>
            </a:r>
            <a:r>
              <a:rPr lang="en-US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continuously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 the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nonclassicality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     when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pulse is on the entanglement device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         Can we do that with nm-thick wires?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B34260-E447-4FDC-85B0-F88C95E4F086}"/>
              </a:ext>
            </a:extLst>
          </p:cNvPr>
          <p:cNvCxnSpPr/>
          <p:nvPr/>
        </p:nvCxnSpPr>
        <p:spPr>
          <a:xfrm>
            <a:off x="3281680" y="3358338"/>
            <a:ext cx="0" cy="5830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F5767A1-E1EB-4178-B506-01E4A7E25335}"/>
              </a:ext>
            </a:extLst>
          </p:cNvPr>
          <p:cNvCxnSpPr/>
          <p:nvPr/>
        </p:nvCxnSpPr>
        <p:spPr>
          <a:xfrm>
            <a:off x="3982720" y="3357136"/>
            <a:ext cx="0" cy="5830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0ED7F2-D21E-44DF-89E4-46A9873AE0D8}"/>
              </a:ext>
            </a:extLst>
          </p:cNvPr>
          <p:cNvCxnSpPr>
            <a:cxnSpLocks/>
          </p:cNvCxnSpPr>
          <p:nvPr/>
        </p:nvCxnSpPr>
        <p:spPr>
          <a:xfrm>
            <a:off x="3281680" y="3937894"/>
            <a:ext cx="25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22467B9-D6EA-4C59-B354-97E7E01A4E0E}"/>
              </a:ext>
            </a:extLst>
          </p:cNvPr>
          <p:cNvCxnSpPr>
            <a:cxnSpLocks/>
          </p:cNvCxnSpPr>
          <p:nvPr/>
        </p:nvCxnSpPr>
        <p:spPr>
          <a:xfrm flipV="1">
            <a:off x="3620805" y="3937893"/>
            <a:ext cx="367041" cy="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FF28C90-A37A-4BD5-98B2-8BE7361824DE}"/>
              </a:ext>
            </a:extLst>
          </p:cNvPr>
          <p:cNvCxnSpPr>
            <a:cxnSpLocks/>
          </p:cNvCxnSpPr>
          <p:nvPr/>
        </p:nvCxnSpPr>
        <p:spPr>
          <a:xfrm>
            <a:off x="3281680" y="3940149"/>
            <a:ext cx="25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72F70EB-804D-469D-B2DC-B44626CEC310}"/>
              </a:ext>
            </a:extLst>
          </p:cNvPr>
          <p:cNvCxnSpPr>
            <a:cxnSpLocks/>
          </p:cNvCxnSpPr>
          <p:nvPr/>
        </p:nvCxnSpPr>
        <p:spPr>
          <a:xfrm flipV="1">
            <a:off x="3535680" y="3785543"/>
            <a:ext cx="0" cy="304702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7184C70-8CD1-4210-AF2F-500A5F93AB00}"/>
              </a:ext>
            </a:extLst>
          </p:cNvPr>
          <p:cNvCxnSpPr>
            <a:cxnSpLocks/>
          </p:cNvCxnSpPr>
          <p:nvPr/>
        </p:nvCxnSpPr>
        <p:spPr>
          <a:xfrm flipV="1">
            <a:off x="3622509" y="3861693"/>
            <a:ext cx="0" cy="1524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36368B1-6D96-49B4-90F9-B880675570F3}"/>
              </a:ext>
            </a:extLst>
          </p:cNvPr>
          <p:cNvSpPr txBox="1"/>
          <p:nvPr/>
        </p:nvSpPr>
        <p:spPr>
          <a:xfrm>
            <a:off x="3419519" y="4051601"/>
            <a:ext cx="336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V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6036E0D-419D-4489-B29D-06248795E7AB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9328199" y="1838961"/>
            <a:ext cx="963881" cy="452015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B7062FC7-03D7-4B72-9AC9-6333DFC39144}"/>
              </a:ext>
            </a:extLst>
          </p:cNvPr>
          <p:cNvSpPr/>
          <p:nvPr/>
        </p:nvSpPr>
        <p:spPr>
          <a:xfrm>
            <a:off x="10087216" y="2113864"/>
            <a:ext cx="1934196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Sometimes</a:t>
            </a:r>
          </a:p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want not to entangle</a:t>
            </a:r>
          </a:p>
        </p:txBody>
      </p:sp>
      <p:sp>
        <p:nvSpPr>
          <p:cNvPr id="3" name="Text Box 32">
            <a:extLst>
              <a:ext uri="{FF2B5EF4-FFF2-40B4-BE49-F238E27FC236}">
                <a16:creationId xmlns:a16="http://schemas.microsoft.com/office/drawing/2014/main" id="{52FC3C71-865A-CDD6-09C5-0F1F86589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27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Quantum Integrated Circuit technology (what’s needed?)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6979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21F0105-DE3B-4D8D-B972-BA402003E1E2}"/>
              </a:ext>
            </a:extLst>
          </p:cNvPr>
          <p:cNvSpPr/>
          <p:nvPr/>
        </p:nvSpPr>
        <p:spPr>
          <a:xfrm>
            <a:off x="2898223" y="2626476"/>
            <a:ext cx="1409617" cy="7306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282238-C398-43FA-94EE-C183CCD1ABF4}"/>
              </a:ext>
            </a:extLst>
          </p:cNvPr>
          <p:cNvSpPr/>
          <p:nvPr/>
        </p:nvSpPr>
        <p:spPr>
          <a:xfrm>
            <a:off x="-71120" y="2928243"/>
            <a:ext cx="2969343" cy="1328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9FEE4C4C-403A-4372-B255-9A20530CA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378995" y="2249466"/>
            <a:ext cx="219221" cy="1484678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B2E9097-E7C1-4D1F-9A32-E21A28BE609A}"/>
              </a:ext>
            </a:extLst>
          </p:cNvPr>
          <p:cNvSpPr/>
          <p:nvPr/>
        </p:nvSpPr>
        <p:spPr>
          <a:xfrm>
            <a:off x="4307841" y="2928243"/>
            <a:ext cx="2113280" cy="1067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E78550EE-80C2-495A-8BC6-C2392A29D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129713" y="2226223"/>
            <a:ext cx="219221" cy="1484678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6EF0365-0D66-4296-9588-4316C44AD3CE}"/>
              </a:ext>
            </a:extLst>
          </p:cNvPr>
          <p:cNvSpPr/>
          <p:nvPr/>
        </p:nvSpPr>
        <p:spPr>
          <a:xfrm>
            <a:off x="6421120" y="2626476"/>
            <a:ext cx="731520" cy="730660"/>
          </a:xfrm>
          <a:prstGeom prst="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70B16A-385C-46F6-AFDA-3B7D5813C33D}"/>
              </a:ext>
            </a:extLst>
          </p:cNvPr>
          <p:cNvCxnSpPr/>
          <p:nvPr/>
        </p:nvCxnSpPr>
        <p:spPr>
          <a:xfrm>
            <a:off x="6421120" y="2626476"/>
            <a:ext cx="731520" cy="7306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83DF469-051D-4F26-AEEA-37EA7C7BEC30}"/>
              </a:ext>
            </a:extLst>
          </p:cNvPr>
          <p:cNvSpPr/>
          <p:nvPr/>
        </p:nvSpPr>
        <p:spPr>
          <a:xfrm rot="16200000">
            <a:off x="5860803" y="1588639"/>
            <a:ext cx="1963913" cy="111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73E665-66BC-46C1-985E-8CB31C17E7D4}"/>
              </a:ext>
            </a:extLst>
          </p:cNvPr>
          <p:cNvSpPr/>
          <p:nvPr/>
        </p:nvSpPr>
        <p:spPr>
          <a:xfrm>
            <a:off x="7152640" y="2890391"/>
            <a:ext cx="1963913" cy="111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FF5827-F57D-4D59-A79B-104BEC7E43D2}"/>
              </a:ext>
            </a:extLst>
          </p:cNvPr>
          <p:cNvSpPr txBox="1"/>
          <p:nvPr/>
        </p:nvSpPr>
        <p:spPr>
          <a:xfrm>
            <a:off x="6575122" y="2831723"/>
            <a:ext cx="450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BS</a:t>
            </a:r>
          </a:p>
        </p:txBody>
      </p:sp>
      <p:pic>
        <p:nvPicPr>
          <p:cNvPr id="21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ED76265E-793C-43CD-AD36-923420157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733148" y="869316"/>
            <a:ext cx="219221" cy="1484678"/>
          </a:xfrm>
          <a:prstGeom prst="rect">
            <a:avLst/>
          </a:prstGeom>
          <a:noFill/>
        </p:spPr>
      </p:pic>
      <p:pic>
        <p:nvPicPr>
          <p:cNvPr id="22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04220572-1EFE-4D2A-BB1D-7E5CF8B5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8024985" y="2179828"/>
            <a:ext cx="219221" cy="1484678"/>
          </a:xfrm>
          <a:prstGeom prst="rect">
            <a:avLst/>
          </a:prstGeom>
          <a:noFill/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94A773A-B64B-4C70-9CD0-89D462A4EF24}"/>
              </a:ext>
            </a:extLst>
          </p:cNvPr>
          <p:cNvCxnSpPr>
            <a:cxnSpLocks/>
            <a:stCxn id="14" idx="1"/>
            <a:endCxn id="32" idx="0"/>
          </p:cNvCxnSpPr>
          <p:nvPr/>
        </p:nvCxnSpPr>
        <p:spPr>
          <a:xfrm flipH="1">
            <a:off x="5169642" y="3078173"/>
            <a:ext cx="69682" cy="955735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E4872C4-DD4C-48BA-A62E-C733436F7276}"/>
              </a:ext>
            </a:extLst>
          </p:cNvPr>
          <p:cNvCxnSpPr>
            <a:cxnSpLocks/>
            <a:stCxn id="11" idx="1"/>
          </p:cNvCxnSpPr>
          <p:nvPr/>
        </p:nvCxnSpPr>
        <p:spPr>
          <a:xfrm>
            <a:off x="1488606" y="3101416"/>
            <a:ext cx="0" cy="838733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9F451F09-6C6A-4DA3-A07C-68C5CF797428}"/>
              </a:ext>
            </a:extLst>
          </p:cNvPr>
          <p:cNvSpPr/>
          <p:nvPr/>
        </p:nvSpPr>
        <p:spPr>
          <a:xfrm>
            <a:off x="945589" y="3980465"/>
            <a:ext cx="1028807" cy="671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coherent</a:t>
            </a:r>
          </a:p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570669-D638-436C-A851-A59ABAF19ED0}"/>
              </a:ext>
            </a:extLst>
          </p:cNvPr>
          <p:cNvSpPr/>
          <p:nvPr/>
        </p:nvSpPr>
        <p:spPr>
          <a:xfrm>
            <a:off x="-88540" y="2546615"/>
            <a:ext cx="1794529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(integrated laser)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B5BBCA-EEF3-4AC0-804F-054574984734}"/>
              </a:ext>
            </a:extLst>
          </p:cNvPr>
          <p:cNvSpPr txBox="1"/>
          <p:nvPr/>
        </p:nvSpPr>
        <p:spPr>
          <a:xfrm>
            <a:off x="2942782" y="2598003"/>
            <a:ext cx="1459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Entanglement/</a:t>
            </a:r>
          </a:p>
          <a:p>
            <a:r>
              <a:rPr lang="en-US" sz="1600" b="1" dirty="0" err="1"/>
              <a:t>Nonclass</a:t>
            </a:r>
            <a:r>
              <a:rPr lang="en-US" sz="1600" b="1" dirty="0"/>
              <a:t>. </a:t>
            </a:r>
          </a:p>
          <a:p>
            <a:r>
              <a:rPr lang="en-US" sz="1600" b="1" dirty="0"/>
              <a:t>Device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A2C605B-1C7C-442C-A405-039F3A4F1A90}"/>
              </a:ext>
            </a:extLst>
          </p:cNvPr>
          <p:cNvSpPr/>
          <p:nvPr/>
        </p:nvSpPr>
        <p:spPr>
          <a:xfrm>
            <a:off x="4402412" y="4033908"/>
            <a:ext cx="1534459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squeezed light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E817323-1C62-46C8-8290-D2203C5C0D90}"/>
              </a:ext>
            </a:extLst>
          </p:cNvPr>
          <p:cNvCxnSpPr>
            <a:cxnSpLocks/>
          </p:cNvCxnSpPr>
          <p:nvPr/>
        </p:nvCxnSpPr>
        <p:spPr>
          <a:xfrm flipH="1">
            <a:off x="6952370" y="1497134"/>
            <a:ext cx="1812804" cy="283814"/>
          </a:xfrm>
          <a:prstGeom prst="straightConnector1">
            <a:avLst/>
          </a:prstGeom>
          <a:ln w="15875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CD07C2AE-788C-4BFD-8562-EA6AFA923C01}"/>
              </a:ext>
            </a:extLst>
          </p:cNvPr>
          <p:cNvSpPr/>
          <p:nvPr/>
        </p:nvSpPr>
        <p:spPr>
          <a:xfrm>
            <a:off x="8560969" y="1167046"/>
            <a:ext cx="1534459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entangled (but always!)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9DD0D5A-8A32-4EDE-BA96-E95BF4A3051F}"/>
              </a:ext>
            </a:extLst>
          </p:cNvPr>
          <p:cNvCxnSpPr>
            <a:cxnSpLocks/>
          </p:cNvCxnSpPr>
          <p:nvPr/>
        </p:nvCxnSpPr>
        <p:spPr>
          <a:xfrm flipH="1">
            <a:off x="7955281" y="1627557"/>
            <a:ext cx="809893" cy="1231394"/>
          </a:xfrm>
          <a:prstGeom prst="straightConnector1">
            <a:avLst/>
          </a:prstGeom>
          <a:ln w="15875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5FD3CB7-1885-4364-AEFE-53324BC1D70D}"/>
                  </a:ext>
                </a:extLst>
              </p:cNvPr>
              <p:cNvSpPr txBox="1"/>
              <p:nvPr/>
            </p:nvSpPr>
            <p:spPr>
              <a:xfrm>
                <a:off x="2781968" y="1663945"/>
                <a:ext cx="1757212" cy="6270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C000"/>
                    </a:solidFill>
                  </a:rPr>
                  <a:t>nonlinear medium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6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5FD3CB7-1885-4364-AEFE-53324BC1D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968" y="1663945"/>
                <a:ext cx="1757212" cy="627031"/>
              </a:xfrm>
              <a:prstGeom prst="rect">
                <a:avLst/>
              </a:prstGeom>
              <a:blipFill>
                <a:blip r:embed="rId4"/>
                <a:stretch>
                  <a:fillRect l="-1730" t="-2913" r="-1038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BE1D156E-2149-4655-BB00-830996CF92FF}"/>
              </a:ext>
            </a:extLst>
          </p:cNvPr>
          <p:cNvSpPr/>
          <p:nvPr/>
        </p:nvSpPr>
        <p:spPr>
          <a:xfrm>
            <a:off x="6397447" y="3412295"/>
            <a:ext cx="100239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BS</a:t>
            </a:r>
          </a:p>
        </p:txBody>
      </p:sp>
      <p:sp>
        <p:nvSpPr>
          <p:cNvPr id="26" name="Text Box 32">
            <a:extLst>
              <a:ext uri="{FF2B5EF4-FFF2-40B4-BE49-F238E27FC236}">
                <a16:creationId xmlns:a16="http://schemas.microsoft.com/office/drawing/2014/main" id="{F2C3A798-EEED-45CC-A0C1-82E1A7F86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57288"/>
            <a:ext cx="7711649" cy="15542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Question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: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Can we turn on/off (</a:t>
            </a:r>
            <a:r>
              <a:rPr lang="en-US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continuously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 the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nonclassicality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     when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pulse is on the entanglement device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         Can we do that with nm-thick wires?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Can we tune the entanglement/squeezing degree?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B34260-E447-4FDC-85B0-F88C95E4F086}"/>
              </a:ext>
            </a:extLst>
          </p:cNvPr>
          <p:cNvCxnSpPr/>
          <p:nvPr/>
        </p:nvCxnSpPr>
        <p:spPr>
          <a:xfrm>
            <a:off x="3281680" y="3358338"/>
            <a:ext cx="0" cy="5830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F5767A1-E1EB-4178-B506-01E4A7E25335}"/>
              </a:ext>
            </a:extLst>
          </p:cNvPr>
          <p:cNvCxnSpPr/>
          <p:nvPr/>
        </p:nvCxnSpPr>
        <p:spPr>
          <a:xfrm>
            <a:off x="3982720" y="3357136"/>
            <a:ext cx="0" cy="5830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0ED7F2-D21E-44DF-89E4-46A9873AE0D8}"/>
              </a:ext>
            </a:extLst>
          </p:cNvPr>
          <p:cNvCxnSpPr>
            <a:cxnSpLocks/>
          </p:cNvCxnSpPr>
          <p:nvPr/>
        </p:nvCxnSpPr>
        <p:spPr>
          <a:xfrm>
            <a:off x="3281680" y="3937894"/>
            <a:ext cx="25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22467B9-D6EA-4C59-B354-97E7E01A4E0E}"/>
              </a:ext>
            </a:extLst>
          </p:cNvPr>
          <p:cNvCxnSpPr>
            <a:cxnSpLocks/>
          </p:cNvCxnSpPr>
          <p:nvPr/>
        </p:nvCxnSpPr>
        <p:spPr>
          <a:xfrm flipV="1">
            <a:off x="3620805" y="3937893"/>
            <a:ext cx="367041" cy="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FF28C90-A37A-4BD5-98B2-8BE7361824DE}"/>
              </a:ext>
            </a:extLst>
          </p:cNvPr>
          <p:cNvCxnSpPr>
            <a:cxnSpLocks/>
          </p:cNvCxnSpPr>
          <p:nvPr/>
        </p:nvCxnSpPr>
        <p:spPr>
          <a:xfrm>
            <a:off x="3281680" y="3940149"/>
            <a:ext cx="25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72F70EB-804D-469D-B2DC-B44626CEC310}"/>
              </a:ext>
            </a:extLst>
          </p:cNvPr>
          <p:cNvCxnSpPr>
            <a:cxnSpLocks/>
          </p:cNvCxnSpPr>
          <p:nvPr/>
        </p:nvCxnSpPr>
        <p:spPr>
          <a:xfrm flipV="1">
            <a:off x="3535680" y="3785543"/>
            <a:ext cx="0" cy="304702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7184C70-8CD1-4210-AF2F-500A5F93AB00}"/>
              </a:ext>
            </a:extLst>
          </p:cNvPr>
          <p:cNvCxnSpPr>
            <a:cxnSpLocks/>
          </p:cNvCxnSpPr>
          <p:nvPr/>
        </p:nvCxnSpPr>
        <p:spPr>
          <a:xfrm flipV="1">
            <a:off x="3622509" y="3861693"/>
            <a:ext cx="0" cy="1524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36368B1-6D96-49B4-90F9-B880675570F3}"/>
              </a:ext>
            </a:extLst>
          </p:cNvPr>
          <p:cNvSpPr txBox="1"/>
          <p:nvPr/>
        </p:nvSpPr>
        <p:spPr>
          <a:xfrm>
            <a:off x="3419519" y="4051601"/>
            <a:ext cx="336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V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6036E0D-419D-4489-B29D-06248795E7AB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9328199" y="1838961"/>
            <a:ext cx="963881" cy="452015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B7062FC7-03D7-4B72-9AC9-6333DFC39144}"/>
              </a:ext>
            </a:extLst>
          </p:cNvPr>
          <p:cNvSpPr/>
          <p:nvPr/>
        </p:nvSpPr>
        <p:spPr>
          <a:xfrm>
            <a:off x="10087216" y="2113864"/>
            <a:ext cx="1934196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Sometimes</a:t>
            </a:r>
          </a:p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want not to entangle</a:t>
            </a:r>
          </a:p>
        </p:txBody>
      </p:sp>
      <p:sp>
        <p:nvSpPr>
          <p:cNvPr id="3" name="Text Box 32">
            <a:extLst>
              <a:ext uri="{FF2B5EF4-FFF2-40B4-BE49-F238E27FC236}">
                <a16:creationId xmlns:a16="http://schemas.microsoft.com/office/drawing/2014/main" id="{1DF41ACD-A481-9B37-9F95-DB5876208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27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Quantum Integrated Circuit technology (what’s needed?)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631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21F0105-DE3B-4D8D-B972-BA402003E1E2}"/>
              </a:ext>
            </a:extLst>
          </p:cNvPr>
          <p:cNvSpPr/>
          <p:nvPr/>
        </p:nvSpPr>
        <p:spPr>
          <a:xfrm>
            <a:off x="2898223" y="2626476"/>
            <a:ext cx="1409617" cy="7306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282238-C398-43FA-94EE-C183CCD1ABF4}"/>
              </a:ext>
            </a:extLst>
          </p:cNvPr>
          <p:cNvSpPr/>
          <p:nvPr/>
        </p:nvSpPr>
        <p:spPr>
          <a:xfrm>
            <a:off x="-71120" y="2928243"/>
            <a:ext cx="2969343" cy="1328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9FEE4C4C-403A-4372-B255-9A20530CA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378995" y="2249466"/>
            <a:ext cx="219221" cy="1484678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B2E9097-E7C1-4D1F-9A32-E21A28BE609A}"/>
              </a:ext>
            </a:extLst>
          </p:cNvPr>
          <p:cNvSpPr/>
          <p:nvPr/>
        </p:nvSpPr>
        <p:spPr>
          <a:xfrm>
            <a:off x="4307841" y="2928243"/>
            <a:ext cx="2113280" cy="1067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E78550EE-80C2-495A-8BC6-C2392A29D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129713" y="2226223"/>
            <a:ext cx="219221" cy="1484678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6EF0365-0D66-4296-9588-4316C44AD3CE}"/>
              </a:ext>
            </a:extLst>
          </p:cNvPr>
          <p:cNvSpPr/>
          <p:nvPr/>
        </p:nvSpPr>
        <p:spPr>
          <a:xfrm>
            <a:off x="6421120" y="2626476"/>
            <a:ext cx="731520" cy="730660"/>
          </a:xfrm>
          <a:prstGeom prst="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70B16A-385C-46F6-AFDA-3B7D5813C33D}"/>
              </a:ext>
            </a:extLst>
          </p:cNvPr>
          <p:cNvCxnSpPr/>
          <p:nvPr/>
        </p:nvCxnSpPr>
        <p:spPr>
          <a:xfrm>
            <a:off x="6421120" y="2626476"/>
            <a:ext cx="731520" cy="7306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83DF469-051D-4F26-AEEA-37EA7C7BEC30}"/>
              </a:ext>
            </a:extLst>
          </p:cNvPr>
          <p:cNvSpPr/>
          <p:nvPr/>
        </p:nvSpPr>
        <p:spPr>
          <a:xfrm rot="16200000">
            <a:off x="5860803" y="1588639"/>
            <a:ext cx="1963913" cy="111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73E665-66BC-46C1-985E-8CB31C17E7D4}"/>
              </a:ext>
            </a:extLst>
          </p:cNvPr>
          <p:cNvSpPr/>
          <p:nvPr/>
        </p:nvSpPr>
        <p:spPr>
          <a:xfrm>
            <a:off x="7152640" y="2890391"/>
            <a:ext cx="1963913" cy="111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FF5827-F57D-4D59-A79B-104BEC7E43D2}"/>
              </a:ext>
            </a:extLst>
          </p:cNvPr>
          <p:cNvSpPr txBox="1"/>
          <p:nvPr/>
        </p:nvSpPr>
        <p:spPr>
          <a:xfrm>
            <a:off x="6575122" y="2831723"/>
            <a:ext cx="450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BS</a:t>
            </a:r>
          </a:p>
        </p:txBody>
      </p:sp>
      <p:pic>
        <p:nvPicPr>
          <p:cNvPr id="21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ED76265E-793C-43CD-AD36-923420157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733148" y="869316"/>
            <a:ext cx="219221" cy="1484678"/>
          </a:xfrm>
          <a:prstGeom prst="rect">
            <a:avLst/>
          </a:prstGeom>
          <a:noFill/>
        </p:spPr>
      </p:pic>
      <p:pic>
        <p:nvPicPr>
          <p:cNvPr id="22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04220572-1EFE-4D2A-BB1D-7E5CF8B5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8024985" y="2179828"/>
            <a:ext cx="219221" cy="1484678"/>
          </a:xfrm>
          <a:prstGeom prst="rect">
            <a:avLst/>
          </a:prstGeom>
          <a:noFill/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94A773A-B64B-4C70-9CD0-89D462A4EF24}"/>
              </a:ext>
            </a:extLst>
          </p:cNvPr>
          <p:cNvCxnSpPr>
            <a:cxnSpLocks/>
            <a:stCxn id="14" idx="1"/>
            <a:endCxn id="32" idx="0"/>
          </p:cNvCxnSpPr>
          <p:nvPr/>
        </p:nvCxnSpPr>
        <p:spPr>
          <a:xfrm flipH="1">
            <a:off x="5169642" y="3078173"/>
            <a:ext cx="69682" cy="955735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E4872C4-DD4C-48BA-A62E-C733436F7276}"/>
              </a:ext>
            </a:extLst>
          </p:cNvPr>
          <p:cNvCxnSpPr>
            <a:cxnSpLocks/>
            <a:stCxn id="11" idx="1"/>
          </p:cNvCxnSpPr>
          <p:nvPr/>
        </p:nvCxnSpPr>
        <p:spPr>
          <a:xfrm>
            <a:off x="1488606" y="3101416"/>
            <a:ext cx="0" cy="838733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9F451F09-6C6A-4DA3-A07C-68C5CF797428}"/>
              </a:ext>
            </a:extLst>
          </p:cNvPr>
          <p:cNvSpPr/>
          <p:nvPr/>
        </p:nvSpPr>
        <p:spPr>
          <a:xfrm>
            <a:off x="945589" y="3980465"/>
            <a:ext cx="1028807" cy="671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coherent</a:t>
            </a:r>
          </a:p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570669-D638-436C-A851-A59ABAF19ED0}"/>
              </a:ext>
            </a:extLst>
          </p:cNvPr>
          <p:cNvSpPr/>
          <p:nvPr/>
        </p:nvSpPr>
        <p:spPr>
          <a:xfrm>
            <a:off x="-88540" y="2546615"/>
            <a:ext cx="1794529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(integrated laser)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B5BBCA-EEF3-4AC0-804F-054574984734}"/>
              </a:ext>
            </a:extLst>
          </p:cNvPr>
          <p:cNvSpPr txBox="1"/>
          <p:nvPr/>
        </p:nvSpPr>
        <p:spPr>
          <a:xfrm>
            <a:off x="2942782" y="2598003"/>
            <a:ext cx="1459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Entanglement/</a:t>
            </a:r>
          </a:p>
          <a:p>
            <a:r>
              <a:rPr lang="en-US" sz="1600" b="1" dirty="0" err="1"/>
              <a:t>Nonclass</a:t>
            </a:r>
            <a:r>
              <a:rPr lang="en-US" sz="1600" b="1" dirty="0"/>
              <a:t>. </a:t>
            </a:r>
          </a:p>
          <a:p>
            <a:r>
              <a:rPr lang="en-US" sz="1600" b="1" dirty="0"/>
              <a:t>Device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A2C605B-1C7C-442C-A405-039F3A4F1A90}"/>
              </a:ext>
            </a:extLst>
          </p:cNvPr>
          <p:cNvSpPr/>
          <p:nvPr/>
        </p:nvSpPr>
        <p:spPr>
          <a:xfrm>
            <a:off x="4402412" y="4033908"/>
            <a:ext cx="1534459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squeezed light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E817323-1C62-46C8-8290-D2203C5C0D90}"/>
              </a:ext>
            </a:extLst>
          </p:cNvPr>
          <p:cNvCxnSpPr>
            <a:cxnSpLocks/>
          </p:cNvCxnSpPr>
          <p:nvPr/>
        </p:nvCxnSpPr>
        <p:spPr>
          <a:xfrm flipH="1">
            <a:off x="6952370" y="1497134"/>
            <a:ext cx="1812804" cy="283814"/>
          </a:xfrm>
          <a:prstGeom prst="straightConnector1">
            <a:avLst/>
          </a:prstGeom>
          <a:ln w="15875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CD07C2AE-788C-4BFD-8562-EA6AFA923C01}"/>
              </a:ext>
            </a:extLst>
          </p:cNvPr>
          <p:cNvSpPr/>
          <p:nvPr/>
        </p:nvSpPr>
        <p:spPr>
          <a:xfrm>
            <a:off x="8560969" y="1167046"/>
            <a:ext cx="1534459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entangled (but always!)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9DD0D5A-8A32-4EDE-BA96-E95BF4A3051F}"/>
              </a:ext>
            </a:extLst>
          </p:cNvPr>
          <p:cNvCxnSpPr>
            <a:cxnSpLocks/>
          </p:cNvCxnSpPr>
          <p:nvPr/>
        </p:nvCxnSpPr>
        <p:spPr>
          <a:xfrm flipH="1">
            <a:off x="7955281" y="1627557"/>
            <a:ext cx="809893" cy="1231394"/>
          </a:xfrm>
          <a:prstGeom prst="straightConnector1">
            <a:avLst/>
          </a:prstGeom>
          <a:ln w="15875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5FD3CB7-1885-4364-AEFE-53324BC1D70D}"/>
                  </a:ext>
                </a:extLst>
              </p:cNvPr>
              <p:cNvSpPr txBox="1"/>
              <p:nvPr/>
            </p:nvSpPr>
            <p:spPr>
              <a:xfrm>
                <a:off x="2781968" y="1663945"/>
                <a:ext cx="1757212" cy="6270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C000"/>
                    </a:solidFill>
                  </a:rPr>
                  <a:t>nonlinear medium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6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5FD3CB7-1885-4364-AEFE-53324BC1D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968" y="1663945"/>
                <a:ext cx="1757212" cy="627031"/>
              </a:xfrm>
              <a:prstGeom prst="rect">
                <a:avLst/>
              </a:prstGeom>
              <a:blipFill>
                <a:blip r:embed="rId4"/>
                <a:stretch>
                  <a:fillRect l="-1730" t="-2913" r="-1038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BE1D156E-2149-4655-BB00-830996CF92FF}"/>
              </a:ext>
            </a:extLst>
          </p:cNvPr>
          <p:cNvSpPr/>
          <p:nvPr/>
        </p:nvSpPr>
        <p:spPr>
          <a:xfrm>
            <a:off x="6397447" y="3412295"/>
            <a:ext cx="100239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BS</a:t>
            </a:r>
          </a:p>
        </p:txBody>
      </p:sp>
      <p:sp>
        <p:nvSpPr>
          <p:cNvPr id="26" name="Text Box 32">
            <a:extLst>
              <a:ext uri="{FF2B5EF4-FFF2-40B4-BE49-F238E27FC236}">
                <a16:creationId xmlns:a16="http://schemas.microsoft.com/office/drawing/2014/main" id="{F2C3A798-EEED-45CC-A0C1-82E1A7F86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57288"/>
            <a:ext cx="7711649" cy="15542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Question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: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Can we turn on/off (</a:t>
            </a:r>
            <a:r>
              <a:rPr lang="en-US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continuously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 the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nonclassicality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     when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pulse is on the entanglement device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         Can we do that with nm-thick wires?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Can we tune the entanglement/squeezing degree?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3E4349E-04A8-46FD-A280-8A7C2ECC6EBC}"/>
              </a:ext>
            </a:extLst>
          </p:cNvPr>
          <p:cNvSpPr/>
          <p:nvPr/>
        </p:nvSpPr>
        <p:spPr>
          <a:xfrm>
            <a:off x="8827796" y="5115346"/>
            <a:ext cx="1783630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YES, we can!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B34260-E447-4FDC-85B0-F88C95E4F086}"/>
              </a:ext>
            </a:extLst>
          </p:cNvPr>
          <p:cNvCxnSpPr/>
          <p:nvPr/>
        </p:nvCxnSpPr>
        <p:spPr>
          <a:xfrm>
            <a:off x="3281680" y="3358338"/>
            <a:ext cx="0" cy="5830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F5767A1-E1EB-4178-B506-01E4A7E25335}"/>
              </a:ext>
            </a:extLst>
          </p:cNvPr>
          <p:cNvCxnSpPr/>
          <p:nvPr/>
        </p:nvCxnSpPr>
        <p:spPr>
          <a:xfrm>
            <a:off x="3982720" y="3357136"/>
            <a:ext cx="0" cy="5830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0ED7F2-D21E-44DF-89E4-46A9873AE0D8}"/>
              </a:ext>
            </a:extLst>
          </p:cNvPr>
          <p:cNvCxnSpPr>
            <a:cxnSpLocks/>
          </p:cNvCxnSpPr>
          <p:nvPr/>
        </p:nvCxnSpPr>
        <p:spPr>
          <a:xfrm>
            <a:off x="3281680" y="3937894"/>
            <a:ext cx="25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22467B9-D6EA-4C59-B354-97E7E01A4E0E}"/>
              </a:ext>
            </a:extLst>
          </p:cNvPr>
          <p:cNvCxnSpPr>
            <a:cxnSpLocks/>
          </p:cNvCxnSpPr>
          <p:nvPr/>
        </p:nvCxnSpPr>
        <p:spPr>
          <a:xfrm flipV="1">
            <a:off x="3620805" y="3937893"/>
            <a:ext cx="367041" cy="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FF28C90-A37A-4BD5-98B2-8BE7361824DE}"/>
              </a:ext>
            </a:extLst>
          </p:cNvPr>
          <p:cNvCxnSpPr>
            <a:cxnSpLocks/>
          </p:cNvCxnSpPr>
          <p:nvPr/>
        </p:nvCxnSpPr>
        <p:spPr>
          <a:xfrm>
            <a:off x="3281680" y="3940149"/>
            <a:ext cx="25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72F70EB-804D-469D-B2DC-B44626CEC310}"/>
              </a:ext>
            </a:extLst>
          </p:cNvPr>
          <p:cNvCxnSpPr>
            <a:cxnSpLocks/>
          </p:cNvCxnSpPr>
          <p:nvPr/>
        </p:nvCxnSpPr>
        <p:spPr>
          <a:xfrm flipV="1">
            <a:off x="3535680" y="3785543"/>
            <a:ext cx="0" cy="304702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7184C70-8CD1-4210-AF2F-500A5F93AB00}"/>
              </a:ext>
            </a:extLst>
          </p:cNvPr>
          <p:cNvCxnSpPr>
            <a:cxnSpLocks/>
          </p:cNvCxnSpPr>
          <p:nvPr/>
        </p:nvCxnSpPr>
        <p:spPr>
          <a:xfrm flipV="1">
            <a:off x="3622509" y="3861693"/>
            <a:ext cx="0" cy="1524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36368B1-6D96-49B4-90F9-B880675570F3}"/>
              </a:ext>
            </a:extLst>
          </p:cNvPr>
          <p:cNvSpPr txBox="1"/>
          <p:nvPr/>
        </p:nvSpPr>
        <p:spPr>
          <a:xfrm>
            <a:off x="3419519" y="4051601"/>
            <a:ext cx="336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V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6036E0D-419D-4489-B29D-06248795E7AB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9328199" y="1838961"/>
            <a:ext cx="963881" cy="452015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B7062FC7-03D7-4B72-9AC9-6333DFC39144}"/>
              </a:ext>
            </a:extLst>
          </p:cNvPr>
          <p:cNvSpPr/>
          <p:nvPr/>
        </p:nvSpPr>
        <p:spPr>
          <a:xfrm>
            <a:off x="10087216" y="2113864"/>
            <a:ext cx="1934196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Sometimes</a:t>
            </a:r>
          </a:p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want not to entangle</a:t>
            </a:r>
          </a:p>
        </p:txBody>
      </p:sp>
      <p:sp>
        <p:nvSpPr>
          <p:cNvPr id="3" name="Text Box 32">
            <a:extLst>
              <a:ext uri="{FF2B5EF4-FFF2-40B4-BE49-F238E27FC236}">
                <a16:creationId xmlns:a16="http://schemas.microsoft.com/office/drawing/2014/main" id="{4B64B2CD-8AF2-AC4A-3717-F4173FE4F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27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Quantum Integrated Circuit technology (what’s needed?)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BAA43A-6428-1722-28A1-C6E23944CA95}"/>
              </a:ext>
            </a:extLst>
          </p:cNvPr>
          <p:cNvSpPr/>
          <p:nvPr/>
        </p:nvSpPr>
        <p:spPr>
          <a:xfrm>
            <a:off x="7644263" y="5624061"/>
            <a:ext cx="45477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[7]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M. 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Günay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P. Das, E. 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Yüce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E. O. Polat, A. Bek and M. E. Tasgin, </a:t>
            </a:r>
            <a:r>
              <a:rPr lang="en-US" sz="1400" b="0" i="1" u="sng" dirty="0">
                <a:solidFill>
                  <a:srgbClr val="0000FF"/>
                </a:solidFill>
                <a:effectLst/>
                <a:latin typeface="Arial" panose="020B0604020202020204" pitchFamily="34" charset="0"/>
                <a:hlinkClick r:id="rId5"/>
              </a:rPr>
              <a:t>On-demand continuous-variable quantum entanglement source for integrated circuits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Nanophotonics 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12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229-237 (2023).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679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BEF2A3-A15D-4A95-94FE-D602350AB3E9}"/>
              </a:ext>
            </a:extLst>
          </p:cNvPr>
          <p:cNvSpPr txBox="1"/>
          <p:nvPr/>
        </p:nvSpPr>
        <p:spPr>
          <a:xfrm>
            <a:off x="1288587" y="2791187"/>
            <a:ext cx="9011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Current status?</a:t>
            </a:r>
          </a:p>
        </p:txBody>
      </p:sp>
    </p:spTree>
    <p:extLst>
      <p:ext uri="{BB962C8B-B14F-4D97-AF65-F5344CB8AC3E}">
        <p14:creationId xmlns:p14="http://schemas.microsoft.com/office/powerpoint/2010/main" val="1383698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32">
            <a:extLst>
              <a:ext uri="{FF2B5EF4-FFF2-40B4-BE49-F238E27FC236}">
                <a16:creationId xmlns:a16="http://schemas.microsoft.com/office/drawing/2014/main" id="{58092E6D-F586-48D7-9D3A-8A14D40C4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712" y="1514289"/>
            <a:ext cx="9144000" cy="229293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Presentation is short.</a:t>
            </a:r>
          </a:p>
          <a:p>
            <a:pPr algn="ctr">
              <a:spcAft>
                <a:spcPts val="600"/>
              </a:spcAft>
            </a:pPr>
            <a:endParaRPr lang="en-US" sz="3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spcAft>
                <a:spcPts val="600"/>
              </a:spcAft>
            </a:pPr>
            <a:endParaRPr lang="en-US" sz="3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en-US" sz="32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Please pause me and kindly ask your questions</a:t>
            </a:r>
            <a:endParaRPr lang="tr-TR" sz="3200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6059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10EFB89C-66A5-4077-B6CB-5FEE2AA08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27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Quantum Integrated Circuit technology (current state?)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CEF84E3-D1A6-47D0-86DC-D29E006D2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645" y="613208"/>
            <a:ext cx="6050959" cy="3191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5123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10EFB89C-66A5-4077-B6CB-5FEE2AA08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27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Quantum Integrated Circuit technology (current state?)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CEF84E3-D1A6-47D0-86DC-D29E006D2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645" y="613208"/>
            <a:ext cx="6050959" cy="3191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51ECBC-02DE-3B3F-BBC7-C0920E3E79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67" t="36519" r="42916" b="13037"/>
          <a:stretch/>
        </p:blipFill>
        <p:spPr>
          <a:xfrm>
            <a:off x="3042920" y="909248"/>
            <a:ext cx="4500880" cy="3459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0919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10EFB89C-66A5-4077-B6CB-5FEE2AA08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27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Quantum Integrated Circuit technology (current state?)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CEF84E3-D1A6-47D0-86DC-D29E006D2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645" y="613208"/>
            <a:ext cx="6050959" cy="3191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51ECBC-02DE-3B3F-BBC7-C0920E3E79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67" t="36519" r="42916" b="13037"/>
          <a:stretch/>
        </p:blipFill>
        <p:spPr>
          <a:xfrm>
            <a:off x="3042920" y="909248"/>
            <a:ext cx="4500880" cy="3459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E581051-F4E0-2C5D-BD1E-045EE2FFFB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75" t="16666" r="39875" b="30223"/>
          <a:stretch/>
        </p:blipFill>
        <p:spPr>
          <a:xfrm>
            <a:off x="5781040" y="1066800"/>
            <a:ext cx="5577840" cy="3642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5456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10EFB89C-66A5-4077-B6CB-5FEE2AA08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27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Quantum Integrated Circuit technology (current state?)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CEF84E3-D1A6-47D0-86DC-D29E006D2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645" y="613208"/>
            <a:ext cx="6050959" cy="3191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51ECBC-02DE-3B3F-BBC7-C0920E3E79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67" t="36519" r="42916" b="13037"/>
          <a:stretch/>
        </p:blipFill>
        <p:spPr>
          <a:xfrm>
            <a:off x="3042920" y="909248"/>
            <a:ext cx="4500880" cy="3459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E581051-F4E0-2C5D-BD1E-045EE2FFFB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75" t="16666" r="39875" b="30223"/>
          <a:stretch/>
        </p:blipFill>
        <p:spPr>
          <a:xfrm>
            <a:off x="5781040" y="1066800"/>
            <a:ext cx="5577840" cy="3642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1D59AEF-3023-1A3A-B460-795B7B541134}"/>
              </a:ext>
            </a:extLst>
          </p:cNvPr>
          <p:cNvSpPr txBox="1"/>
          <p:nvPr/>
        </p:nvSpPr>
        <p:spPr>
          <a:xfrm>
            <a:off x="228600" y="5436287"/>
            <a:ext cx="3164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Generation of nonclassicality</a:t>
            </a:r>
          </a:p>
          <a:p>
            <a:pPr algn="ctr"/>
            <a:r>
              <a:rPr lang="en-US" b="1" dirty="0"/>
              <a:t>In</a:t>
            </a:r>
          </a:p>
          <a:p>
            <a:pPr algn="ctr"/>
            <a:r>
              <a:rPr lang="en-US" b="1" dirty="0"/>
              <a:t>Photonic circuits </a:t>
            </a:r>
          </a:p>
        </p:txBody>
      </p:sp>
    </p:spTree>
    <p:extLst>
      <p:ext uri="{BB962C8B-B14F-4D97-AF65-F5344CB8AC3E}">
        <p14:creationId xmlns:p14="http://schemas.microsoft.com/office/powerpoint/2010/main" val="21628421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10EFB89C-66A5-4077-B6CB-5FEE2AA08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27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Quantum Integrated Circuit technology (current state?)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CEF84E3-D1A6-47D0-86DC-D29E006D2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645" y="613208"/>
            <a:ext cx="6050959" cy="3191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51ECBC-02DE-3B3F-BBC7-C0920E3E79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67" t="36519" r="42916" b="13037"/>
          <a:stretch/>
        </p:blipFill>
        <p:spPr>
          <a:xfrm>
            <a:off x="3042920" y="909248"/>
            <a:ext cx="4500880" cy="3459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E581051-F4E0-2C5D-BD1E-045EE2FFFB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75" t="16666" r="39875" b="30223"/>
          <a:stretch/>
        </p:blipFill>
        <p:spPr>
          <a:xfrm>
            <a:off x="5781040" y="1066800"/>
            <a:ext cx="5577840" cy="3642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1D59AEF-3023-1A3A-B460-795B7B541134}"/>
              </a:ext>
            </a:extLst>
          </p:cNvPr>
          <p:cNvSpPr txBox="1"/>
          <p:nvPr/>
        </p:nvSpPr>
        <p:spPr>
          <a:xfrm>
            <a:off x="228600" y="5436287"/>
            <a:ext cx="3164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Generation of nonclassicality</a:t>
            </a:r>
          </a:p>
          <a:p>
            <a:pPr algn="ctr"/>
            <a:r>
              <a:rPr lang="en-US" b="1" dirty="0"/>
              <a:t>In</a:t>
            </a:r>
          </a:p>
          <a:p>
            <a:pPr algn="ctr"/>
            <a:r>
              <a:rPr lang="en-US" b="1" dirty="0"/>
              <a:t>Photonic circuits </a:t>
            </a:r>
          </a:p>
        </p:txBody>
      </p:sp>
      <p:pic>
        <p:nvPicPr>
          <p:cNvPr id="2052" name="Picture 4" descr="Check Mark Tick - Free vector graphic on Pixabay">
            <a:extLst>
              <a:ext uri="{FF2B5EF4-FFF2-40B4-BE49-F238E27FC236}">
                <a16:creationId xmlns:a16="http://schemas.microsoft.com/office/drawing/2014/main" id="{839E11BD-3F5C-CAA8-EF31-3CB4C9A0B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5034352"/>
            <a:ext cx="18669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554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10EFB89C-66A5-4077-B6CB-5FEE2AA08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27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Quantum Integrated Circuit technology (current state?)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CEF84E3-D1A6-47D0-86DC-D29E006D2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645" y="613208"/>
            <a:ext cx="6050959" cy="3191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51ECBC-02DE-3B3F-BBC7-C0920E3E79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67" t="36519" r="42916" b="13037"/>
          <a:stretch/>
        </p:blipFill>
        <p:spPr>
          <a:xfrm>
            <a:off x="3042920" y="909248"/>
            <a:ext cx="4500880" cy="3459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E581051-F4E0-2C5D-BD1E-045EE2FFFB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75" t="16666" r="39875" b="30223"/>
          <a:stretch/>
        </p:blipFill>
        <p:spPr>
          <a:xfrm>
            <a:off x="5781040" y="1066800"/>
            <a:ext cx="5577840" cy="3642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1D59AEF-3023-1A3A-B460-795B7B541134}"/>
              </a:ext>
            </a:extLst>
          </p:cNvPr>
          <p:cNvSpPr txBox="1"/>
          <p:nvPr/>
        </p:nvSpPr>
        <p:spPr>
          <a:xfrm>
            <a:off x="228600" y="5436287"/>
            <a:ext cx="3164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Generation of nonclassicality</a:t>
            </a:r>
          </a:p>
          <a:p>
            <a:pPr algn="ctr"/>
            <a:r>
              <a:rPr lang="en-US" b="1" dirty="0"/>
              <a:t>In</a:t>
            </a:r>
          </a:p>
          <a:p>
            <a:pPr algn="ctr"/>
            <a:r>
              <a:rPr lang="en-US" b="1" dirty="0"/>
              <a:t>Photonic circuits </a:t>
            </a:r>
          </a:p>
        </p:txBody>
      </p:sp>
      <p:pic>
        <p:nvPicPr>
          <p:cNvPr id="2052" name="Picture 4" descr="Check Mark Tick - Free vector graphic on Pixabay">
            <a:extLst>
              <a:ext uri="{FF2B5EF4-FFF2-40B4-BE49-F238E27FC236}">
                <a16:creationId xmlns:a16="http://schemas.microsoft.com/office/drawing/2014/main" id="{839E11BD-3F5C-CAA8-EF31-3CB4C9A0B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5034352"/>
            <a:ext cx="18669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4DE1A2D-338E-F0FC-9C23-A5FA84325105}"/>
              </a:ext>
            </a:extLst>
          </p:cNvPr>
          <p:cNvSpPr txBox="1"/>
          <p:nvPr/>
        </p:nvSpPr>
        <p:spPr>
          <a:xfrm>
            <a:off x="5694680" y="5436287"/>
            <a:ext cx="3925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Control of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Generation of nonclassicality</a:t>
            </a:r>
          </a:p>
          <a:p>
            <a:pPr algn="ctr"/>
            <a:r>
              <a:rPr lang="en-US" b="1" dirty="0"/>
              <a:t>In</a:t>
            </a:r>
          </a:p>
          <a:p>
            <a:pPr algn="ctr"/>
            <a:r>
              <a:rPr lang="en-US" b="1" dirty="0"/>
              <a:t>Photonic circuits ? </a:t>
            </a:r>
          </a:p>
        </p:txBody>
      </p:sp>
    </p:spTree>
    <p:extLst>
      <p:ext uri="{BB962C8B-B14F-4D97-AF65-F5344CB8AC3E}">
        <p14:creationId xmlns:p14="http://schemas.microsoft.com/office/powerpoint/2010/main" val="16326844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10EFB89C-66A5-4077-B6CB-5FEE2AA08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27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Quantum Integrated Circuit technology (current state?)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CEF84E3-D1A6-47D0-86DC-D29E006D2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645" y="613208"/>
            <a:ext cx="6050959" cy="31917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51ECBC-02DE-3B3F-BBC7-C0920E3E79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167" t="36519" r="42916" b="13037"/>
          <a:stretch/>
        </p:blipFill>
        <p:spPr>
          <a:xfrm>
            <a:off x="3042920" y="909248"/>
            <a:ext cx="4500880" cy="3459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E581051-F4E0-2C5D-BD1E-045EE2FFFB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75" t="16666" r="39875" b="30223"/>
          <a:stretch/>
        </p:blipFill>
        <p:spPr>
          <a:xfrm>
            <a:off x="5781040" y="1066800"/>
            <a:ext cx="5577840" cy="3642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1D59AEF-3023-1A3A-B460-795B7B541134}"/>
              </a:ext>
            </a:extLst>
          </p:cNvPr>
          <p:cNvSpPr txBox="1"/>
          <p:nvPr/>
        </p:nvSpPr>
        <p:spPr>
          <a:xfrm>
            <a:off x="228600" y="5436287"/>
            <a:ext cx="3164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Generation of nonclassicality</a:t>
            </a:r>
          </a:p>
          <a:p>
            <a:pPr algn="ctr"/>
            <a:r>
              <a:rPr lang="en-US" b="1" dirty="0"/>
              <a:t>In</a:t>
            </a:r>
          </a:p>
          <a:p>
            <a:pPr algn="ctr"/>
            <a:r>
              <a:rPr lang="en-US" b="1" dirty="0"/>
              <a:t>Photonic circuits </a:t>
            </a:r>
          </a:p>
        </p:txBody>
      </p:sp>
      <p:pic>
        <p:nvPicPr>
          <p:cNvPr id="2052" name="Picture 4" descr="Check Mark Tick - Free vector graphic on Pixabay">
            <a:extLst>
              <a:ext uri="{FF2B5EF4-FFF2-40B4-BE49-F238E27FC236}">
                <a16:creationId xmlns:a16="http://schemas.microsoft.com/office/drawing/2014/main" id="{839E11BD-3F5C-CAA8-EF31-3CB4C9A0B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5034352"/>
            <a:ext cx="18669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F4DE1A2D-338E-F0FC-9C23-A5FA84325105}"/>
              </a:ext>
            </a:extLst>
          </p:cNvPr>
          <p:cNvSpPr txBox="1"/>
          <p:nvPr/>
        </p:nvSpPr>
        <p:spPr>
          <a:xfrm>
            <a:off x="5694680" y="5436287"/>
            <a:ext cx="3925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Control of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Generation of nonclassicality</a:t>
            </a:r>
          </a:p>
          <a:p>
            <a:pPr algn="ctr"/>
            <a:r>
              <a:rPr lang="en-US" b="1" dirty="0"/>
              <a:t>In</a:t>
            </a:r>
          </a:p>
          <a:p>
            <a:pPr algn="ctr"/>
            <a:r>
              <a:rPr lang="en-US" b="1" dirty="0"/>
              <a:t>Photonic circuits 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EBB04B-69B0-4B94-9E86-47A5B60CDE53}"/>
              </a:ext>
            </a:extLst>
          </p:cNvPr>
          <p:cNvSpPr txBox="1"/>
          <p:nvPr/>
        </p:nvSpPr>
        <p:spPr>
          <a:xfrm>
            <a:off x="9663708" y="5850255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6914A3-F6CC-4992-8D10-3A51828B9A4A}"/>
              </a:ext>
            </a:extLst>
          </p:cNvPr>
          <p:cNvSpPr txBox="1"/>
          <p:nvPr/>
        </p:nvSpPr>
        <p:spPr>
          <a:xfrm>
            <a:off x="10134225" y="5648417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4CFFEE-2CDC-41A0-8EE0-2CF44F2904C2}"/>
              </a:ext>
            </a:extLst>
          </p:cNvPr>
          <p:cNvSpPr txBox="1"/>
          <p:nvPr/>
        </p:nvSpPr>
        <p:spPr>
          <a:xfrm>
            <a:off x="9772650" y="5186752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41579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2">
            <a:extLst>
              <a:ext uri="{FF2B5EF4-FFF2-40B4-BE49-F238E27FC236}">
                <a16:creationId xmlns:a16="http://schemas.microsoft.com/office/drawing/2014/main" id="{7383AE39-2659-4F92-9F01-D692EB2B2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04032"/>
            <a:ext cx="12105564" cy="90794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What we did:</a:t>
            </a:r>
          </a:p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Electrically-controlled 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integrated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quadrature-squeezer</a:t>
            </a:r>
            <a:endParaRPr lang="tr-TR" sz="24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1455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2FE410D0-AF86-46EC-A238-3795AA66C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100" y="0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Electrically-controlled 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integrated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quadrature-squeezer</a:t>
            </a:r>
            <a:endParaRPr lang="tr-TR" sz="24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050" name="Picture 2" descr="Figure 1: &#10;Micron-scale, voltage-tunable integrated entanglement device. Nonlinearity of the MNS is already extremely enhanced due to localization at the hotspot [41]. QE(s) positioned to the hotspot induces a Fano resonance which can suppress (turn off) the localization-enhanced nonlinearity by several orders at ωQE = 2ω or enhance it 10–100 times at around ωQE ≈ 2.002ω. Level-spacing (ωQE) is tuned by an applied voltage [26, 30], [31], [32], [33]. &#10;&#10;&#10;&#10;&#10;&#10;&#10;a&#10;&#10;̂&#10;&#10;&#10;&#10;in&#10;&#10;&#10;&#10;${\hat{a}}_{\text{in}}$&#10;&#10;&#10; is the input field (integrated laser), &#10;&#10;&#10;&#10;&#10;&#10;&#10;a&#10;&#10;̂&#10;&#10;&#10;&#10;out&#10;&#10;&#10;&#10;${\hat{a}}_{\text{out}}$&#10;&#10;&#10; and &#10;&#10;&#10;&#10;&#10;&#10;&#10;b&#10;&#10;̂&#10;&#10;&#10;&#10;out&#10;&#10;&#10;&#10;${\hat{b}}_{\text{out}}$&#10;&#10;&#10; are the output fields whose entanglement (Figure 4a) and non-classicality (Figure 4b) are investigated.&#10;">
            <a:extLst>
              <a:ext uri="{FF2B5EF4-FFF2-40B4-BE49-F238E27FC236}">
                <a16:creationId xmlns:a16="http://schemas.microsoft.com/office/drawing/2014/main" id="{2252E191-88B7-420C-BBD7-5D0304A6A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79" y="1904111"/>
            <a:ext cx="3777153" cy="216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B547EB-EC10-4CC9-B7CD-813474A3E3A7}"/>
              </a:ext>
            </a:extLst>
          </p:cNvPr>
          <p:cNvSpPr/>
          <p:nvPr/>
        </p:nvSpPr>
        <p:spPr>
          <a:xfrm>
            <a:off x="203200" y="6218212"/>
            <a:ext cx="1005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Mehmet 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Günay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, 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Priyam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 Das, Emre 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Yüce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, Emre Ozan Polat, Alpan Bek and Mehmet Emre Tasgin, </a:t>
            </a:r>
            <a:r>
              <a:rPr lang="en-US" sz="1200" i="1" u="sng" dirty="0">
                <a:solidFill>
                  <a:srgbClr val="0000FF"/>
                </a:solidFill>
                <a:latin typeface="Arial" panose="020B0604020202020204" pitchFamily="34" charset="0"/>
                <a:hlinkClick r:id="rId3"/>
              </a:rPr>
              <a:t>On-demand continuous-variable quantum entanglement source for integrated circuits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, Nanophotonics 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12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, 229-237 (2023).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23500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2FE410D0-AF86-46EC-A238-3795AA66C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100" y="0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Electrically-controlled 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integrated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quadrature-squeezer</a:t>
            </a:r>
            <a:endParaRPr lang="tr-TR" sz="24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050" name="Picture 2" descr="Figure 1: &#10;Micron-scale, voltage-tunable integrated entanglement device. Nonlinearity of the MNS is already extremely enhanced due to localization at the hotspot [41]. QE(s) positioned to the hotspot induces a Fano resonance which can suppress (turn off) the localization-enhanced nonlinearity by several orders at ωQE = 2ω or enhance it 10–100 times at around ωQE ≈ 2.002ω. Level-spacing (ωQE) is tuned by an applied voltage [26, 30], [31], [32], [33]. &#10;&#10;&#10;&#10;&#10;&#10;&#10;a&#10;&#10;̂&#10;&#10;&#10;&#10;in&#10;&#10;&#10;&#10;${\hat{a}}_{\text{in}}$&#10;&#10;&#10; is the input field (integrated laser), &#10;&#10;&#10;&#10;&#10;&#10;&#10;a&#10;&#10;̂&#10;&#10;&#10;&#10;out&#10;&#10;&#10;&#10;${\hat{a}}_{\text{out}}$&#10;&#10;&#10; and &#10;&#10;&#10;&#10;&#10;&#10;&#10;b&#10;&#10;̂&#10;&#10;&#10;&#10;out&#10;&#10;&#10;&#10;${\hat{b}}_{\text{out}}$&#10;&#10;&#10; are the output fields whose entanglement (Figure 4a) and non-classicality (Figure 4b) are investigated.&#10;">
            <a:extLst>
              <a:ext uri="{FF2B5EF4-FFF2-40B4-BE49-F238E27FC236}">
                <a16:creationId xmlns:a16="http://schemas.microsoft.com/office/drawing/2014/main" id="{2252E191-88B7-420C-BBD7-5D0304A6A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79" y="1904111"/>
            <a:ext cx="3777153" cy="216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gure 4: &#10;Generation of non-classicality and entanglement. (a) Degree of the entanglement (log-neg) of the two output fields δaout and δbout in Figure 1. Voltage-tuning of the QE(s) level-spacing between ωQE = 2ω and ωQE ≈ 2.002ω turns off and on the entanglement, respectively. Thus an undesired wave is not turned into non-classical. (b) Single-mode non-classicality &#10;&#10;&#10;&#10;(&#10;&#10;&#10;&#10;N&#10;&#10;&#10;SMNc&#10;&#10;&#10;&#10;)&#10;&#10;&#10;$({\mathcal{N}}_{\text{SMNc}})$&#10;&#10;&#10; of the output mode &#10;&#10;&#10;&#10;&#10;&#10;&#10;b&#10;&#10;̂&#10;&#10;&#10;&#10;out&#10;&#10;&#10;&#10;${\hat{b}}_{\text{out}}$&#10;&#10;&#10; in units of log-neg [48, 64]. The right-going output can be used to generate entanglement via an integrated beam-splitter [44, 45, 47].&#10;">
            <a:extLst>
              <a:ext uri="{FF2B5EF4-FFF2-40B4-BE49-F238E27FC236}">
                <a16:creationId xmlns:a16="http://schemas.microsoft.com/office/drawing/2014/main" id="{68874924-4C40-4BFB-A57F-95320F651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52"/>
          <a:stretch/>
        </p:blipFill>
        <p:spPr bwMode="auto">
          <a:xfrm>
            <a:off x="6329871" y="1904111"/>
            <a:ext cx="4370641" cy="260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B547EB-EC10-4CC9-B7CD-813474A3E3A7}"/>
              </a:ext>
            </a:extLst>
          </p:cNvPr>
          <p:cNvSpPr/>
          <p:nvPr/>
        </p:nvSpPr>
        <p:spPr>
          <a:xfrm>
            <a:off x="203200" y="6218212"/>
            <a:ext cx="1005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Mehmet 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Günay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, 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Priyam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 Das, Emre 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Yüce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, Emre Ozan Polat, Alpan Bek and Mehmet Emre Tasgin, </a:t>
            </a:r>
            <a:r>
              <a:rPr lang="en-US" sz="1200" i="1" u="sng" dirty="0">
                <a:solidFill>
                  <a:srgbClr val="0000FF"/>
                </a:solidFill>
                <a:latin typeface="Arial" panose="020B0604020202020204" pitchFamily="34" charset="0"/>
                <a:hlinkClick r:id="rId4"/>
              </a:rPr>
              <a:t>On-demand continuous-variable quantum entanglement source for integrated circuits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, Nanophotonics 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12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, 229-237 (2023).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98840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acettepe Üniversitesi Beytepe Kampüsü Turu [4K] - YouTube">
            <a:extLst>
              <a:ext uri="{FF2B5EF4-FFF2-40B4-BE49-F238E27FC236}">
                <a16:creationId xmlns:a16="http://schemas.microsoft.com/office/drawing/2014/main" id="{90F44CFD-3F95-4019-9741-B2BCD95D8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8" b="7838"/>
          <a:stretch/>
        </p:blipFill>
        <p:spPr bwMode="auto">
          <a:xfrm>
            <a:off x="511626" y="1455963"/>
            <a:ext cx="6038025" cy="377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217D3F-FDAE-4DDC-983D-C5EA4599B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236" y="1455963"/>
            <a:ext cx="5034436" cy="377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523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2FE410D0-AF86-46EC-A238-3795AA66C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100" y="0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Electrically-controlled 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integrated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quadrature-squeezer</a:t>
            </a:r>
            <a:endParaRPr lang="tr-TR" sz="24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050" name="Picture 2" descr="Figure 1: &#10;Micron-scale, voltage-tunable integrated entanglement device. Nonlinearity of the MNS is already extremely enhanced due to localization at the hotspot [41]. QE(s) positioned to the hotspot induces a Fano resonance which can suppress (turn off) the localization-enhanced nonlinearity by several orders at ωQE = 2ω or enhance it 10–100 times at around ωQE ≈ 2.002ω. Level-spacing (ωQE) is tuned by an applied voltage [26, 30], [31], [32], [33]. &#10;&#10;&#10;&#10;&#10;&#10;&#10;a&#10;&#10;̂&#10;&#10;&#10;&#10;in&#10;&#10;&#10;&#10;${\hat{a}}_{\text{in}}$&#10;&#10;&#10; is the input field (integrated laser), &#10;&#10;&#10;&#10;&#10;&#10;&#10;a&#10;&#10;̂&#10;&#10;&#10;&#10;out&#10;&#10;&#10;&#10;${\hat{a}}_{\text{out}}$&#10;&#10;&#10; and &#10;&#10;&#10;&#10;&#10;&#10;&#10;b&#10;&#10;̂&#10;&#10;&#10;&#10;out&#10;&#10;&#10;&#10;${\hat{b}}_{\text{out}}$&#10;&#10;&#10; are the output fields whose entanglement (Figure 4a) and non-classicality (Figure 4b) are investigated.&#10;">
            <a:extLst>
              <a:ext uri="{FF2B5EF4-FFF2-40B4-BE49-F238E27FC236}">
                <a16:creationId xmlns:a16="http://schemas.microsoft.com/office/drawing/2014/main" id="{2252E191-88B7-420C-BBD7-5D0304A6A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79" y="1904111"/>
            <a:ext cx="3777153" cy="216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gure 4: &#10;Generation of non-classicality and entanglement. (a) Degree of the entanglement (log-neg) of the two output fields δaout and δbout in Figure 1. Voltage-tuning of the QE(s) level-spacing between ωQE = 2ω and ωQE ≈ 2.002ω turns off and on the entanglement, respectively. Thus an undesired wave is not turned into non-classical. (b) Single-mode non-classicality &#10;&#10;&#10;&#10;(&#10;&#10;&#10;&#10;N&#10;&#10;&#10;SMNc&#10;&#10;&#10;&#10;)&#10;&#10;&#10;$({\mathcal{N}}_{\text{SMNc}})$&#10;&#10;&#10; of the output mode &#10;&#10;&#10;&#10;&#10;&#10;&#10;b&#10;&#10;̂&#10;&#10;&#10;&#10;out&#10;&#10;&#10;&#10;${\hat{b}}_{\text{out}}$&#10;&#10;&#10; in units of log-neg [48, 64]. The right-going output can be used to generate entanglement via an integrated beam-splitter [44, 45, 47].&#10;">
            <a:extLst>
              <a:ext uri="{FF2B5EF4-FFF2-40B4-BE49-F238E27FC236}">
                <a16:creationId xmlns:a16="http://schemas.microsoft.com/office/drawing/2014/main" id="{68874924-4C40-4BFB-A57F-95320F651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52"/>
          <a:stretch/>
        </p:blipFill>
        <p:spPr bwMode="auto">
          <a:xfrm>
            <a:off x="6329871" y="1904111"/>
            <a:ext cx="4370641" cy="260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B547EB-EC10-4CC9-B7CD-813474A3E3A7}"/>
              </a:ext>
            </a:extLst>
          </p:cNvPr>
          <p:cNvSpPr/>
          <p:nvPr/>
        </p:nvSpPr>
        <p:spPr>
          <a:xfrm>
            <a:off x="203200" y="6218212"/>
            <a:ext cx="1005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Mehmet 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Günay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, 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Priyam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 Das, Emre 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Yüce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, Emre Ozan Polat, Alpan Bek and Mehmet Emre Tasgin, </a:t>
            </a:r>
            <a:r>
              <a:rPr lang="en-US" sz="1200" i="1" u="sng" dirty="0">
                <a:solidFill>
                  <a:srgbClr val="0000FF"/>
                </a:solidFill>
                <a:latin typeface="Arial" panose="020B0604020202020204" pitchFamily="34" charset="0"/>
                <a:hlinkClick r:id="rId4"/>
              </a:rPr>
              <a:t>On-demand continuous-variable quantum entanglement source for integrated circuits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, Nanophotonics 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12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, 229-237 (2023).</a:t>
            </a:r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69FB30-80EE-4268-BEBE-239B880DC186}"/>
              </a:ext>
            </a:extLst>
          </p:cNvPr>
          <p:cNvSpPr txBox="1"/>
          <p:nvPr/>
        </p:nvSpPr>
        <p:spPr>
          <a:xfrm>
            <a:off x="7257383" y="4811712"/>
            <a:ext cx="251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Picosecond!</a:t>
            </a:r>
          </a:p>
        </p:txBody>
      </p:sp>
    </p:spTree>
    <p:extLst>
      <p:ext uri="{BB962C8B-B14F-4D97-AF65-F5344CB8AC3E}">
        <p14:creationId xmlns:p14="http://schemas.microsoft.com/office/powerpoint/2010/main" val="17463175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47DAEE-FADC-4072-983C-AC0FECAC0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776" y="322717"/>
            <a:ext cx="5826935" cy="23553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0B5436-EB6A-428C-B196-F923AA08A0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55" t="17324" r="18500" b="20149"/>
          <a:stretch/>
        </p:blipFill>
        <p:spPr>
          <a:xfrm>
            <a:off x="3075852" y="4374467"/>
            <a:ext cx="2676712" cy="1402080"/>
          </a:xfrm>
          <a:prstGeom prst="rect">
            <a:avLst/>
          </a:prstGeom>
        </p:spPr>
      </p:pic>
      <p:pic>
        <p:nvPicPr>
          <p:cNvPr id="4" name="Picture 2" descr="Figure 1: &#10;Micron-scale, voltage-tunable integrated entanglement device. Nonlinearity of the MNS is already extremely enhanced due to localization at the hotspot [41]. QE(s) positioned to the hotspot induces a Fano resonance which can suppress (turn off) the localization-enhanced nonlinearity by several orders at ωQE = 2ω or enhance it 10–100 times at around ωQE ≈ 2.002ω. Level-spacing (ωQE) is tuned by an applied voltage [26, 30], [31], [32], [33]. &#10;&#10;&#10;&#10;&#10;&#10;&#10;a&#10;&#10;̂&#10;&#10;&#10;&#10;in&#10;&#10;&#10;&#10;${\hat{a}}_{\text{in}}$&#10;&#10;&#10; is the input field (integrated laser), &#10;&#10;&#10;&#10;&#10;&#10;&#10;a&#10;&#10;̂&#10;&#10;&#10;&#10;out&#10;&#10;&#10;&#10;${\hat{a}}_{\text{out}}$&#10;&#10;&#10; and &#10;&#10;&#10;&#10;&#10;&#10;&#10;b&#10;&#10;̂&#10;&#10;&#10;&#10;out&#10;&#10;&#10;&#10;${\hat{b}}_{\text{out}}$&#10;&#10;&#10; are the output fields whose entanglement (Figure 4a) and non-classicality (Figure 4b) are investigated.&#10;">
            <a:extLst>
              <a:ext uri="{FF2B5EF4-FFF2-40B4-BE49-F238E27FC236}">
                <a16:creationId xmlns:a16="http://schemas.microsoft.com/office/drawing/2014/main" id="{3000082D-F8A0-45E2-A657-0CFAB0439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50" y="4437592"/>
            <a:ext cx="2283210" cy="130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71E38E-490E-4F8A-8EC7-C2D5E76CE6FF}"/>
              </a:ext>
            </a:extLst>
          </p:cNvPr>
          <p:cNvSpPr/>
          <p:nvPr/>
        </p:nvSpPr>
        <p:spPr>
          <a:xfrm>
            <a:off x="101600" y="6383571"/>
            <a:ext cx="11468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[7]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M. 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Günay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P. Das, E. 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Yüce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E. O. Polat, A. Bek and M. E. Tasgin, </a:t>
            </a:r>
            <a:r>
              <a:rPr lang="en-US" sz="1400" b="0" i="1" u="sng" dirty="0">
                <a:solidFill>
                  <a:srgbClr val="0000FF"/>
                </a:solidFill>
                <a:effectLst/>
                <a:latin typeface="Arial" panose="020B0604020202020204" pitchFamily="34" charset="0"/>
                <a:hlinkClick r:id="rId5"/>
              </a:rPr>
              <a:t>On-demand continuous-variable quantum entanglement source for integrated circuits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Nanophotonics 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12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229-237 (2023).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1C85E68-CB03-4F4C-9DBE-ABF7308ED805}"/>
              </a:ext>
            </a:extLst>
          </p:cNvPr>
          <p:cNvCxnSpPr>
            <a:cxnSpLocks/>
            <a:stCxn id="4" idx="0"/>
          </p:cNvCxnSpPr>
          <p:nvPr/>
        </p:nvCxnSpPr>
        <p:spPr>
          <a:xfrm flipV="1">
            <a:off x="1560955" y="2621280"/>
            <a:ext cx="1756285" cy="1816312"/>
          </a:xfrm>
          <a:prstGeom prst="straightConnector1">
            <a:avLst/>
          </a:prstGeom>
          <a:ln w="952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AD4E4FF-ADCD-4789-8A54-8F17F92FEE0E}"/>
              </a:ext>
            </a:extLst>
          </p:cNvPr>
          <p:cNvSpPr txBox="1"/>
          <p:nvPr/>
        </p:nvSpPr>
        <p:spPr>
          <a:xfrm>
            <a:off x="6593840" y="5146217"/>
            <a:ext cx="131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picosecond</a:t>
            </a:r>
          </a:p>
          <a:p>
            <a:pPr algn="ctr"/>
            <a:r>
              <a:rPr lang="en-US" dirty="0"/>
              <a:t> tuning</a:t>
            </a:r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0001E923-6F02-4EBB-9D4A-01978739BF49}"/>
              </a:ext>
            </a:extLst>
          </p:cNvPr>
          <p:cNvSpPr/>
          <p:nvPr/>
        </p:nvSpPr>
        <p:spPr>
          <a:xfrm>
            <a:off x="7005841" y="4437591"/>
            <a:ext cx="523240" cy="7086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943CC79-56E9-4E0F-B410-0D4945628134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5752564" y="5075507"/>
            <a:ext cx="841276" cy="0"/>
          </a:xfrm>
          <a:prstGeom prst="straightConnector1">
            <a:avLst/>
          </a:prstGeom>
          <a:ln w="952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0BEF6C7-7B28-4217-833A-E572FD373BC7}"/>
              </a:ext>
            </a:extLst>
          </p:cNvPr>
          <p:cNvSpPr txBox="1"/>
          <p:nvPr/>
        </p:nvSpPr>
        <p:spPr>
          <a:xfrm>
            <a:off x="6612141" y="3722887"/>
            <a:ext cx="131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need for</a:t>
            </a:r>
          </a:p>
          <a:p>
            <a:pPr algn="ctr"/>
            <a:r>
              <a:rPr lang="en-US" dirty="0"/>
              <a:t>BS tuning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0B799CA-FA57-4107-AC7E-856BF39546FA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6173203" y="2014257"/>
            <a:ext cx="1094258" cy="1708630"/>
          </a:xfrm>
          <a:prstGeom prst="straightConnector1">
            <a:avLst/>
          </a:prstGeom>
          <a:ln w="19050">
            <a:solidFill>
              <a:schemeClr val="accent6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8454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95C6A2-924C-4023-A812-2D7D08251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937" y="710674"/>
            <a:ext cx="8200324" cy="4474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2A60037-A97D-4234-B545-D89FAB488181}"/>
              </a:ext>
            </a:extLst>
          </p:cNvPr>
          <p:cNvSpPr/>
          <p:nvPr/>
        </p:nvSpPr>
        <p:spPr>
          <a:xfrm>
            <a:off x="203200" y="6218212"/>
            <a:ext cx="1005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Mehmet 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Günay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, 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Priyam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 Das, Emre 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Yüce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, Emre Ozan Polat, Alpan Bek and Mehmet Emre Tasgin, </a:t>
            </a:r>
            <a:r>
              <a:rPr lang="en-US" sz="1200" i="1" u="sng" dirty="0">
                <a:solidFill>
                  <a:srgbClr val="0000FF"/>
                </a:solidFill>
                <a:latin typeface="Arial" panose="020B0604020202020204" pitchFamily="34" charset="0"/>
                <a:hlinkClick r:id="rId4"/>
              </a:rPr>
              <a:t>On-demand continuous-variable quantum entanglement source for integrated circuits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, Nanophotonics 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12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, 229-237 (2023).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935697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CD7909CE-C4EF-4FD3-B76C-96AEBAD2A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93" y="0"/>
            <a:ext cx="12101014" cy="52322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Outline</a:t>
            </a:r>
            <a:endParaRPr lang="tr-TR" sz="28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BEF2A3-A15D-4A95-94FE-D602350AB3E9}"/>
                  </a:ext>
                </a:extLst>
              </p:cNvPr>
              <p:cNvSpPr txBox="1"/>
              <p:nvPr/>
            </p:nvSpPr>
            <p:spPr>
              <a:xfrm>
                <a:off x="207039" y="746078"/>
                <a:ext cx="9011389" cy="3499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Quantum Integrated Circuits: control of entanglement/</a:t>
                </a:r>
                <a:r>
                  <a:rPr lang="en-US" sz="2000" dirty="0" err="1"/>
                  <a:t>nonclassicality</a:t>
                </a:r>
                <a:endParaRPr lang="en-US" sz="2000" dirty="0"/>
              </a:p>
              <a:p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FF0000"/>
                    </a:solidFill>
                  </a:rPr>
                  <a:t>Control of Second Harmonic Generation in </a:t>
                </a:r>
                <a:r>
                  <a:rPr lang="en-US" sz="2000" b="1" dirty="0" err="1">
                    <a:solidFill>
                      <a:srgbClr val="FF0000"/>
                    </a:solidFill>
                  </a:rPr>
                  <a:t>plasmonics</a:t>
                </a:r>
                <a:endParaRPr lang="en-US" sz="2000" b="1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Voltage-control of QE level-spacing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𝑄𝐸</m:t>
                        </m:r>
                      </m:sub>
                    </m:sSub>
                  </m:oMath>
                </a14:m>
                <a:r>
                  <a:rPr lang="en-US" sz="2000" dirty="0"/>
                  <a:t>)</a:t>
                </a:r>
              </a:p>
              <a:p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Turn on/off (continuously) entanglement when pulse is on the device!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tr-T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BEF2A3-A15D-4A95-94FE-D602350AB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039" y="746078"/>
                <a:ext cx="9011389" cy="3499548"/>
              </a:xfrm>
              <a:prstGeom prst="rect">
                <a:avLst/>
              </a:prstGeom>
              <a:blipFill>
                <a:blip r:embed="rId2"/>
                <a:stretch>
                  <a:fillRect l="-609" t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86036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0CF1E2E7-6DEF-413C-9903-8CACD2E518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1" y="169915"/>
            <a:ext cx="6918829" cy="5847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Plasmonics</a:t>
            </a:r>
            <a:r>
              <a:rPr lang="tr-T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(nano-</a:t>
            </a:r>
            <a:r>
              <a:rPr lang="tr-TR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opti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cs</a:t>
            </a:r>
            <a:r>
              <a:rPr lang="tr-T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 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  <a:endParaRPr lang="tr-TR" sz="32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7D6FE2-0B09-4F7F-9504-FB2A9C313E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0" b="51771"/>
          <a:stretch/>
        </p:blipFill>
        <p:spPr>
          <a:xfrm>
            <a:off x="2116670" y="1309491"/>
            <a:ext cx="3462487" cy="24881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E3F2D0-831A-46F0-B6B3-1E86161FE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533" y="3285038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66686F9-D1FB-48F3-9071-198E5FF5FFAA}"/>
              </a:ext>
            </a:extLst>
          </p:cNvPr>
          <p:cNvCxnSpPr>
            <a:cxnSpLocks/>
            <a:stCxn id="6" idx="4"/>
            <a:endCxn id="14" idx="0"/>
          </p:cNvCxnSpPr>
          <p:nvPr/>
        </p:nvCxnSpPr>
        <p:spPr>
          <a:xfrm flipH="1">
            <a:off x="1738889" y="3266330"/>
            <a:ext cx="1386937" cy="825209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75927E99-7FB6-4379-8B66-B076807DC130}"/>
              </a:ext>
            </a:extLst>
          </p:cNvPr>
          <p:cNvSpPr/>
          <p:nvPr/>
        </p:nvSpPr>
        <p:spPr bwMode="auto">
          <a:xfrm>
            <a:off x="2970289" y="3145156"/>
            <a:ext cx="311074" cy="121174"/>
          </a:xfrm>
          <a:prstGeom prst="ellipse">
            <a:avLst/>
          </a:prstGeom>
          <a:gradFill flip="none" rotWithShape="1">
            <a:gsLst>
              <a:gs pos="0">
                <a:srgbClr val="FF0000">
                  <a:alpha val="81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644623-7C77-4D2D-B8B1-C6FEF8177441}"/>
              </a:ext>
            </a:extLst>
          </p:cNvPr>
          <p:cNvGrpSpPr/>
          <p:nvPr/>
        </p:nvGrpSpPr>
        <p:grpSpPr>
          <a:xfrm>
            <a:off x="285359" y="1641760"/>
            <a:ext cx="1583093" cy="430301"/>
            <a:chOff x="417801" y="1276587"/>
            <a:chExt cx="1583093" cy="430301"/>
          </a:xfrm>
        </p:grpSpPr>
        <p:pic>
          <p:nvPicPr>
            <p:cNvPr id="9" name="Picture 4" descr="D:\AAADocuments\AAAARESEARCH\EIT-SHG\makale1-suppression of nonlinearities\ver1\fig1\fig1b\wavered.tif">
              <a:extLst>
                <a:ext uri="{FF2B5EF4-FFF2-40B4-BE49-F238E27FC236}">
                  <a16:creationId xmlns:a16="http://schemas.microsoft.com/office/drawing/2014/main" id="{E3914702-B8ED-40E1-89B9-AF4C02764F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7820000">
              <a:off x="1148944" y="643859"/>
              <a:ext cx="219221" cy="1484678"/>
            </a:xfrm>
            <a:prstGeom prst="rect">
              <a:avLst/>
            </a:prstGeom>
            <a:noFill/>
          </p:spPr>
        </p:pic>
        <p:pic>
          <p:nvPicPr>
            <p:cNvPr id="10" name="Picture 4" descr="D:\AAADocuments\AAAARESEARCH\EIT-SHG\makale1-suppression of nonlinearities\ver1\fig1\fig1b\wavered.tif">
              <a:extLst>
                <a:ext uri="{FF2B5EF4-FFF2-40B4-BE49-F238E27FC236}">
                  <a16:creationId xmlns:a16="http://schemas.microsoft.com/office/drawing/2014/main" id="{7B518AE6-4542-4C61-BB70-FA191D9A2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7820000">
              <a:off x="1050529" y="854939"/>
              <a:ext cx="219221" cy="1484678"/>
            </a:xfrm>
            <a:prstGeom prst="rect">
              <a:avLst/>
            </a:prstGeom>
            <a:noFill/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CB3B626-8908-4FE5-B89A-5BE84EA517CD}"/>
              </a:ext>
            </a:extLst>
          </p:cNvPr>
          <p:cNvSpPr txBox="1"/>
          <p:nvPr/>
        </p:nvSpPr>
        <p:spPr>
          <a:xfrm>
            <a:off x="1079241" y="4091539"/>
            <a:ext cx="1319295" cy="36933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Hot spot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21F0E3-374C-410A-B3E8-B4AB8CF568DF}"/>
              </a:ext>
            </a:extLst>
          </p:cNvPr>
          <p:cNvSpPr/>
          <p:nvPr/>
        </p:nvSpPr>
        <p:spPr>
          <a:xfrm>
            <a:off x="0" y="6437221"/>
            <a:ext cx="9156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tr-TR" dirty="0"/>
              <a:t>M. </a:t>
            </a:r>
            <a:r>
              <a:rPr lang="en-US" dirty="0"/>
              <a:t>L. Juan, M. </a:t>
            </a:r>
            <a:r>
              <a:rPr lang="en-US" dirty="0" err="1"/>
              <a:t>Righini</a:t>
            </a:r>
            <a:r>
              <a:rPr lang="en-US" dirty="0"/>
              <a:t>, and R. </a:t>
            </a:r>
            <a:r>
              <a:rPr lang="en-US" dirty="0" err="1"/>
              <a:t>Quidant</a:t>
            </a:r>
            <a:r>
              <a:rPr lang="en-US" dirty="0"/>
              <a:t>, Nature Photonics </a:t>
            </a:r>
            <a:r>
              <a:rPr lang="en-US" b="1" dirty="0"/>
              <a:t>5</a:t>
            </a:r>
            <a:r>
              <a:rPr lang="en-US" dirty="0"/>
              <a:t>, 349 (2011).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BA76D4-8DFA-4191-8509-C071447EDACC}"/>
              </a:ext>
            </a:extLst>
          </p:cNvPr>
          <p:cNvSpPr/>
          <p:nvPr/>
        </p:nvSpPr>
        <p:spPr>
          <a:xfrm>
            <a:off x="218638" y="2320692"/>
            <a:ext cx="1460656" cy="4546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E(t)=E</a:t>
            </a:r>
            <a:r>
              <a:rPr lang="en-US" sz="2200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</a:t>
            </a:r>
            <a:r>
              <a:rPr lang="en-US" sz="22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200" baseline="30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200" b="1" baseline="300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ω</a:t>
            </a:r>
            <a:r>
              <a:rPr lang="en-US" sz="2200" baseline="30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endParaRPr lang="en-US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085997-204E-432A-B08B-F5FF63602956}"/>
                  </a:ext>
                </a:extLst>
              </p:cNvPr>
              <p:cNvSpPr txBox="1"/>
              <p:nvPr/>
            </p:nvSpPr>
            <p:spPr>
              <a:xfrm>
                <a:off x="87766" y="2775305"/>
                <a:ext cx="1689100" cy="4062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I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|</a:t>
                </a:r>
                <a:r>
                  <a:rPr lang="en-US" sz="2000" b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</a:t>
                </a:r>
                <a:r>
                  <a:rPr lang="en-US" sz="2000" baseline="-25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0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|</a:t>
                </a:r>
                <a:r>
                  <a:rPr lang="en-US" sz="2000" baseline="30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085997-204E-432A-B08B-F5FF63602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66" y="2775305"/>
                <a:ext cx="1689100" cy="406265"/>
              </a:xfrm>
              <a:prstGeom prst="rect">
                <a:avLst/>
              </a:prstGeom>
              <a:blipFill>
                <a:blip r:embed="rId5"/>
                <a:stretch>
                  <a:fillRect t="-5970" b="-25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57EB4A1-CD59-4081-A67F-E2F978CF5806}"/>
                  </a:ext>
                </a:extLst>
              </p:cNvPr>
              <p:cNvSpPr txBox="1"/>
              <p:nvPr/>
            </p:nvSpPr>
            <p:spPr>
              <a:xfrm>
                <a:off x="1027697" y="4511701"/>
                <a:ext cx="1689100" cy="405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</a:t>
                </a:r>
                <a:r>
                  <a:rPr lang="en-US" sz="2000" dirty="0">
                    <a:solidFill>
                      <a:srgbClr val="FF0000"/>
                    </a:solidFill>
                  </a:rPr>
                  <a:t> 10</a:t>
                </a:r>
                <a:r>
                  <a:rPr lang="en-US" sz="2000" baseline="30000" dirty="0">
                    <a:solidFill>
                      <a:srgbClr val="FF0000"/>
                    </a:solidFill>
                  </a:rPr>
                  <a:t>5 </a:t>
                </a:r>
                <a:r>
                  <a:rPr lang="en-US" sz="2000" dirty="0">
                    <a:solidFill>
                      <a:srgbClr val="FF0000"/>
                    </a:solidFill>
                  </a:rPr>
                  <a:t>×</a:t>
                </a:r>
                <a:r>
                  <a:rPr lang="en-US" sz="200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|</a:t>
                </a:r>
                <a:r>
                  <a:rPr lang="en-US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</a:t>
                </a:r>
                <a:r>
                  <a:rPr lang="en-US" sz="2000" baseline="-2500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0</a:t>
                </a:r>
                <a:r>
                  <a:rPr lang="en-US" sz="200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|</a:t>
                </a:r>
                <a:r>
                  <a:rPr lang="en-US" sz="2000" baseline="3000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00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57EB4A1-CD59-4081-A67F-E2F978CF5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697" y="4511701"/>
                <a:ext cx="1689100" cy="405047"/>
              </a:xfrm>
              <a:prstGeom prst="rect">
                <a:avLst/>
              </a:prstGeom>
              <a:blipFill>
                <a:blip r:embed="rId6"/>
                <a:stretch>
                  <a:fillRect t="-5970" b="-25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64135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7D6FE2-0B09-4F7F-9504-FB2A9C313E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0" b="51771"/>
          <a:stretch/>
        </p:blipFill>
        <p:spPr>
          <a:xfrm>
            <a:off x="2116670" y="1309491"/>
            <a:ext cx="3462487" cy="24881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E3F2D0-831A-46F0-B6B3-1E86161FE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533" y="3285038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66686F9-D1FB-48F3-9071-198E5FF5FFAA}"/>
              </a:ext>
            </a:extLst>
          </p:cNvPr>
          <p:cNvCxnSpPr>
            <a:cxnSpLocks/>
            <a:stCxn id="6" idx="4"/>
            <a:endCxn id="14" idx="0"/>
          </p:cNvCxnSpPr>
          <p:nvPr/>
        </p:nvCxnSpPr>
        <p:spPr>
          <a:xfrm flipH="1">
            <a:off x="1738889" y="3266330"/>
            <a:ext cx="1386937" cy="825209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75927E99-7FB6-4379-8B66-B076807DC130}"/>
              </a:ext>
            </a:extLst>
          </p:cNvPr>
          <p:cNvSpPr/>
          <p:nvPr/>
        </p:nvSpPr>
        <p:spPr bwMode="auto">
          <a:xfrm>
            <a:off x="2970289" y="3145156"/>
            <a:ext cx="311074" cy="121174"/>
          </a:xfrm>
          <a:prstGeom prst="ellipse">
            <a:avLst/>
          </a:prstGeom>
          <a:gradFill flip="none" rotWithShape="1">
            <a:gsLst>
              <a:gs pos="0">
                <a:srgbClr val="FF0000">
                  <a:alpha val="81000"/>
                </a:srgb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644623-7C77-4D2D-B8B1-C6FEF8177441}"/>
              </a:ext>
            </a:extLst>
          </p:cNvPr>
          <p:cNvGrpSpPr/>
          <p:nvPr/>
        </p:nvGrpSpPr>
        <p:grpSpPr>
          <a:xfrm>
            <a:off x="285359" y="1641760"/>
            <a:ext cx="1583093" cy="430301"/>
            <a:chOff x="417801" y="1276587"/>
            <a:chExt cx="1583093" cy="430301"/>
          </a:xfrm>
        </p:grpSpPr>
        <p:pic>
          <p:nvPicPr>
            <p:cNvPr id="9" name="Picture 4" descr="D:\AAADocuments\AAAARESEARCH\EIT-SHG\makale1-suppression of nonlinearities\ver1\fig1\fig1b\wavered.tif">
              <a:extLst>
                <a:ext uri="{FF2B5EF4-FFF2-40B4-BE49-F238E27FC236}">
                  <a16:creationId xmlns:a16="http://schemas.microsoft.com/office/drawing/2014/main" id="{E3914702-B8ED-40E1-89B9-AF4C02764F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7820000">
              <a:off x="1148944" y="643859"/>
              <a:ext cx="219221" cy="1484678"/>
            </a:xfrm>
            <a:prstGeom prst="rect">
              <a:avLst/>
            </a:prstGeom>
            <a:noFill/>
          </p:spPr>
        </p:pic>
        <p:pic>
          <p:nvPicPr>
            <p:cNvPr id="10" name="Picture 4" descr="D:\AAADocuments\AAAARESEARCH\EIT-SHG\makale1-suppression of nonlinearities\ver1\fig1\fig1b\wavered.tif">
              <a:extLst>
                <a:ext uri="{FF2B5EF4-FFF2-40B4-BE49-F238E27FC236}">
                  <a16:creationId xmlns:a16="http://schemas.microsoft.com/office/drawing/2014/main" id="{7B518AE6-4542-4C61-BB70-FA191D9A2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7820000">
              <a:off x="1050529" y="854939"/>
              <a:ext cx="219221" cy="1484678"/>
            </a:xfrm>
            <a:prstGeom prst="rect">
              <a:avLst/>
            </a:prstGeom>
            <a:noFill/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DF01111F-5BB1-4C2C-B8C3-9A4391E3844D}"/>
              </a:ext>
            </a:extLst>
          </p:cNvPr>
          <p:cNvSpPr/>
          <p:nvPr/>
        </p:nvSpPr>
        <p:spPr>
          <a:xfrm>
            <a:off x="3060907" y="3192645"/>
            <a:ext cx="189071" cy="1847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B3B626-8908-4FE5-B89A-5BE84EA517CD}"/>
              </a:ext>
            </a:extLst>
          </p:cNvPr>
          <p:cNvSpPr txBox="1"/>
          <p:nvPr/>
        </p:nvSpPr>
        <p:spPr>
          <a:xfrm>
            <a:off x="1079241" y="4091539"/>
            <a:ext cx="131929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Hot spot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15F927-6CED-4B3D-A70A-6CECAB7F274B}"/>
              </a:ext>
            </a:extLst>
          </p:cNvPr>
          <p:cNvSpPr txBox="1"/>
          <p:nvPr/>
        </p:nvSpPr>
        <p:spPr>
          <a:xfrm>
            <a:off x="3060908" y="4238105"/>
            <a:ext cx="108952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molecule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B1645AD-DCD6-4B61-AEEE-DE381B62EFA3}"/>
              </a:ext>
            </a:extLst>
          </p:cNvPr>
          <p:cNvCxnSpPr>
            <a:cxnSpLocks/>
            <a:stCxn id="12" idx="4"/>
            <a:endCxn id="13" idx="0"/>
          </p:cNvCxnSpPr>
          <p:nvPr/>
        </p:nvCxnSpPr>
        <p:spPr>
          <a:xfrm>
            <a:off x="3155443" y="3377430"/>
            <a:ext cx="450226" cy="860675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826A1B13-A40B-4C27-92FB-FBD97BF22294}"/>
              </a:ext>
            </a:extLst>
          </p:cNvPr>
          <p:cNvSpPr/>
          <p:nvPr/>
        </p:nvSpPr>
        <p:spPr>
          <a:xfrm>
            <a:off x="4271964" y="4302659"/>
            <a:ext cx="1062036" cy="3047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D92F17-E474-481D-B4D2-9AEC4C6AA34B}"/>
              </a:ext>
            </a:extLst>
          </p:cNvPr>
          <p:cNvSpPr txBox="1"/>
          <p:nvPr/>
        </p:nvSpPr>
        <p:spPr>
          <a:xfrm>
            <a:off x="5455535" y="3961106"/>
            <a:ext cx="175547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Very strong</a:t>
            </a:r>
            <a:endParaRPr lang="tr-TR" dirty="0"/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Light-</a:t>
            </a:r>
            <a:r>
              <a:rPr lang="en-US" b="1" dirty="0" err="1">
                <a:solidFill>
                  <a:srgbClr val="0070C0"/>
                </a:solidFill>
              </a:rPr>
              <a:t>molecu</a:t>
            </a:r>
            <a:r>
              <a:rPr lang="tr-TR" b="1" dirty="0">
                <a:solidFill>
                  <a:srgbClr val="0070C0"/>
                </a:solidFill>
              </a:rPr>
              <a:t>l</a:t>
            </a:r>
            <a:r>
              <a:rPr lang="en-US" b="1" dirty="0">
                <a:solidFill>
                  <a:srgbClr val="0070C0"/>
                </a:solidFill>
              </a:rPr>
              <a:t>e</a:t>
            </a:r>
            <a:endParaRPr lang="tr-TR" b="1" dirty="0">
              <a:solidFill>
                <a:srgbClr val="0070C0"/>
              </a:solidFill>
            </a:endParaRPr>
          </a:p>
          <a:p>
            <a:pPr algn="ctr"/>
            <a:r>
              <a:rPr lang="en-US" dirty="0"/>
              <a:t>interaction</a:t>
            </a:r>
            <a:endParaRPr lang="tr-TR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30C948-7D62-42C7-867E-5C525748F018}"/>
              </a:ext>
            </a:extLst>
          </p:cNvPr>
          <p:cNvSpPr txBox="1"/>
          <p:nvPr/>
        </p:nvSpPr>
        <p:spPr>
          <a:xfrm>
            <a:off x="7765348" y="4091539"/>
            <a:ext cx="175547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quantum</a:t>
            </a:r>
            <a:r>
              <a:rPr lang="tr-TR" b="1" dirty="0"/>
              <a:t> </a:t>
            </a:r>
            <a:r>
              <a:rPr lang="tr-TR" b="1" dirty="0" err="1"/>
              <a:t>opti</a:t>
            </a:r>
            <a:r>
              <a:rPr lang="en-US" b="1" dirty="0"/>
              <a:t>cs</a:t>
            </a:r>
            <a:endParaRPr lang="tr-TR" b="1" dirty="0"/>
          </a:p>
          <a:p>
            <a:pPr algn="ctr"/>
            <a:r>
              <a:rPr lang="en-US" b="1" dirty="0"/>
              <a:t>features</a:t>
            </a:r>
            <a:endParaRPr lang="tr-TR" b="1" dirty="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BFE2306-6096-4900-8CA0-DC606A8F3A46}"/>
              </a:ext>
            </a:extLst>
          </p:cNvPr>
          <p:cNvSpPr/>
          <p:nvPr/>
        </p:nvSpPr>
        <p:spPr>
          <a:xfrm>
            <a:off x="7035670" y="4276205"/>
            <a:ext cx="827218" cy="3047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CA48037-B9FD-4C9F-AE96-F036AF0439B1}"/>
              </a:ext>
            </a:extLst>
          </p:cNvPr>
          <p:cNvSpPr/>
          <p:nvPr/>
        </p:nvSpPr>
        <p:spPr>
          <a:xfrm>
            <a:off x="9483595" y="4211629"/>
            <a:ext cx="827218" cy="3047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04DCE7-FA47-41FA-BC3A-A1CDE4F7AB83}"/>
              </a:ext>
            </a:extLst>
          </p:cNvPr>
          <p:cNvSpPr txBox="1"/>
          <p:nvPr/>
        </p:nvSpPr>
        <p:spPr>
          <a:xfrm>
            <a:off x="10176047" y="4099605"/>
            <a:ext cx="175547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quantum</a:t>
            </a:r>
            <a:r>
              <a:rPr lang="tr-TR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b="1">
                <a:solidFill>
                  <a:srgbClr val="FF0000"/>
                </a:solidFill>
              </a:rPr>
              <a:t>plasmonics</a:t>
            </a:r>
            <a:endParaRPr lang="tr-TR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2E768DA-24BA-4AB9-8E6A-B79366BA5B01}"/>
                  </a:ext>
                </a:extLst>
              </p:cNvPr>
              <p:cNvSpPr txBox="1"/>
              <p:nvPr/>
            </p:nvSpPr>
            <p:spPr>
              <a:xfrm>
                <a:off x="1027697" y="4511701"/>
                <a:ext cx="1689100" cy="4050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</a:t>
                </a:r>
                <a:r>
                  <a:rPr lang="en-US" sz="2000" dirty="0">
                    <a:solidFill>
                      <a:srgbClr val="FF0000"/>
                    </a:solidFill>
                  </a:rPr>
                  <a:t> 10</a:t>
                </a:r>
                <a:r>
                  <a:rPr lang="en-US" sz="2000" baseline="30000" dirty="0">
                    <a:solidFill>
                      <a:srgbClr val="FF0000"/>
                    </a:solidFill>
                  </a:rPr>
                  <a:t>5 </a:t>
                </a:r>
                <a:r>
                  <a:rPr lang="en-US" sz="2000" dirty="0">
                    <a:solidFill>
                      <a:srgbClr val="FF0000"/>
                    </a:solidFill>
                  </a:rPr>
                  <a:t>×</a:t>
                </a:r>
                <a:r>
                  <a:rPr lang="en-US" sz="200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|</a:t>
                </a:r>
                <a:r>
                  <a:rPr lang="en-US" sz="2000" b="1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</a:t>
                </a:r>
                <a:r>
                  <a:rPr lang="en-US" sz="2000" baseline="-2500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0</a:t>
                </a:r>
                <a:r>
                  <a:rPr lang="en-US" sz="200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|</a:t>
                </a:r>
                <a:r>
                  <a:rPr lang="en-US" sz="2000" baseline="3000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2000" dirty="0">
                    <a:solidFill>
                      <a:srgbClr val="FF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2E768DA-24BA-4AB9-8E6A-B79366BA5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697" y="4511701"/>
                <a:ext cx="1689100" cy="405047"/>
              </a:xfrm>
              <a:prstGeom prst="rect">
                <a:avLst/>
              </a:prstGeom>
              <a:blipFill>
                <a:blip r:embed="rId4"/>
                <a:stretch>
                  <a:fillRect t="-5970" b="-25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 Box 32">
            <a:extLst>
              <a:ext uri="{FF2B5EF4-FFF2-40B4-BE49-F238E27FC236}">
                <a16:creationId xmlns:a16="http://schemas.microsoft.com/office/drawing/2014/main" id="{CA4BF61C-5174-4A15-A72F-318E4050A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41" y="169915"/>
            <a:ext cx="6918829" cy="5847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Plasmonics</a:t>
            </a:r>
            <a:r>
              <a:rPr lang="tr-T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(nano-</a:t>
            </a:r>
            <a:r>
              <a:rPr lang="tr-TR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opti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cs</a:t>
            </a:r>
            <a:r>
              <a:rPr lang="tr-T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 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  <a:endParaRPr lang="tr-TR" sz="32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64120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10EFB89C-66A5-4077-B6CB-5FEE2AA08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27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Nonlinearity is also enhanced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21C07F-42A8-99F2-CE85-5197B158815B}"/>
              </a:ext>
            </a:extLst>
          </p:cNvPr>
          <p:cNvSpPr/>
          <p:nvPr/>
        </p:nvSpPr>
        <p:spPr>
          <a:xfrm>
            <a:off x="0" y="6420832"/>
            <a:ext cx="119736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[1]  </a:t>
            </a:r>
            <a:r>
              <a:rPr lang="it-IT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M. Celebrano,....., 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B. Hecht, Nature Nanotechnology </a:t>
            </a:r>
            <a:r>
              <a:rPr lang="en-US" sz="14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412 (2015).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D4C96D4F-9E82-8A00-F050-15F13685B6B9}"/>
              </a:ext>
            </a:extLst>
          </p:cNvPr>
          <p:cNvGrpSpPr>
            <a:grpSpLocks noChangeAspect="1"/>
          </p:cNvGrpSpPr>
          <p:nvPr/>
        </p:nvGrpSpPr>
        <p:grpSpPr>
          <a:xfrm>
            <a:off x="1756858" y="1105469"/>
            <a:ext cx="6127000" cy="2315593"/>
            <a:chOff x="428596" y="1714488"/>
            <a:chExt cx="8236778" cy="3519488"/>
          </a:xfrm>
        </p:grpSpPr>
        <p:pic>
          <p:nvPicPr>
            <p:cNvPr id="14" name="Picture 13" descr="D:\AAADocuments\AAAARESEARCH\EIT-SHG\makale1-suppression of nonlinearities\ver1\fig1\3\leftMNP.tif">
              <a:extLst>
                <a:ext uri="{FF2B5EF4-FFF2-40B4-BE49-F238E27FC236}">
                  <a16:creationId xmlns:a16="http://schemas.microsoft.com/office/drawing/2014/main" id="{A5CA94E0-5BCD-66A3-9670-BDA3AE2DCA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8596" y="1714488"/>
              <a:ext cx="3507581" cy="3378994"/>
            </a:xfrm>
            <a:prstGeom prst="rect">
              <a:avLst/>
            </a:prstGeom>
            <a:noFill/>
          </p:spPr>
        </p:pic>
        <p:pic>
          <p:nvPicPr>
            <p:cNvPr id="15" name="Picture 14" descr="D:\AAADocuments\AAAARESEARCH\EIT-SHG\makale1-suppression of nonlinearities\ver1\fig1\3\rightMNP.tif">
              <a:extLst>
                <a:ext uri="{FF2B5EF4-FFF2-40B4-BE49-F238E27FC236}">
                  <a16:creationId xmlns:a16="http://schemas.microsoft.com/office/drawing/2014/main" id="{1FB6DB6E-C0BC-5E56-9891-792946C473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86380" y="1785926"/>
              <a:ext cx="3378994" cy="3293269"/>
            </a:xfrm>
            <a:prstGeom prst="rect">
              <a:avLst/>
            </a:prstGeom>
            <a:noFill/>
          </p:spPr>
        </p:pic>
        <p:pic>
          <p:nvPicPr>
            <p:cNvPr id="16" name="Picture 15" descr="D:\AAADocuments\AAAARESEARCH\EIT-SHG\makale1-suppression of nonlinearities\ver1\fig1\3\field.tif">
              <a:extLst>
                <a:ext uri="{FF2B5EF4-FFF2-40B4-BE49-F238E27FC236}">
                  <a16:creationId xmlns:a16="http://schemas.microsoft.com/office/drawing/2014/main" id="{78804EBA-2506-5755-177B-2E6FD2479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7488" y="1785926"/>
              <a:ext cx="3476625" cy="3448050"/>
            </a:xfrm>
            <a:prstGeom prst="rect">
              <a:avLst/>
            </a:prstGeom>
            <a:noFill/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EEC0AA1-4B6E-99E5-2354-F54DA48BACC8}"/>
                </a:ext>
              </a:extLst>
            </p:cNvPr>
            <p:cNvSpPr/>
            <p:nvPr/>
          </p:nvSpPr>
          <p:spPr>
            <a:xfrm>
              <a:off x="1462795" y="4214819"/>
              <a:ext cx="1246012" cy="7952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800" b="1" dirty="0">
                  <a:ln w="11430"/>
                  <a:solidFill>
                    <a:srgbClr val="FF99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MNP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7E4F615-3B2F-1A6F-C490-4B39AA7B80A8}"/>
                </a:ext>
              </a:extLst>
            </p:cNvPr>
            <p:cNvSpPr/>
            <p:nvPr/>
          </p:nvSpPr>
          <p:spPr>
            <a:xfrm>
              <a:off x="6320580" y="4286256"/>
              <a:ext cx="1246012" cy="7952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800" b="1" dirty="0">
                  <a:ln w="11430"/>
                  <a:solidFill>
                    <a:srgbClr val="FF99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MNP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035438C-6062-C240-5C22-E42A89AAB3B6}"/>
              </a:ext>
            </a:extLst>
          </p:cNvPr>
          <p:cNvCxnSpPr>
            <a:cxnSpLocks/>
          </p:cNvCxnSpPr>
          <p:nvPr/>
        </p:nvCxnSpPr>
        <p:spPr bwMode="auto">
          <a:xfrm>
            <a:off x="4856670" y="2420203"/>
            <a:ext cx="3221170" cy="90289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8845F11-F104-E7CB-ECEB-8E34DAC72A8C}"/>
              </a:ext>
            </a:extLst>
          </p:cNvPr>
          <p:cNvGrpSpPr/>
          <p:nvPr/>
        </p:nvGrpSpPr>
        <p:grpSpPr>
          <a:xfrm>
            <a:off x="1583970" y="1287501"/>
            <a:ext cx="1681509" cy="653900"/>
            <a:chOff x="319385" y="1276587"/>
            <a:chExt cx="1681509" cy="653900"/>
          </a:xfrm>
        </p:grpSpPr>
        <p:pic>
          <p:nvPicPr>
            <p:cNvPr id="27" name="Picture 4" descr="D:\AAADocuments\AAAARESEARCH\EIT-SHG\makale1-suppression of nonlinearities\ver1\fig1\fig1b\wavered.tif">
              <a:extLst>
                <a:ext uri="{FF2B5EF4-FFF2-40B4-BE49-F238E27FC236}">
                  <a16:creationId xmlns:a16="http://schemas.microsoft.com/office/drawing/2014/main" id="{57FC9D32-B583-518A-60A5-F9D2068845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7820000">
              <a:off x="1148944" y="643859"/>
              <a:ext cx="219221" cy="1484678"/>
            </a:xfrm>
            <a:prstGeom prst="rect">
              <a:avLst/>
            </a:prstGeom>
            <a:noFill/>
          </p:spPr>
        </p:pic>
        <p:pic>
          <p:nvPicPr>
            <p:cNvPr id="28" name="Picture 4" descr="D:\AAADocuments\AAAARESEARCH\EIT-SHG\makale1-suppression of nonlinearities\ver1\fig1\fig1b\wavered.tif">
              <a:extLst>
                <a:ext uri="{FF2B5EF4-FFF2-40B4-BE49-F238E27FC236}">
                  <a16:creationId xmlns:a16="http://schemas.microsoft.com/office/drawing/2014/main" id="{4CAE75FA-FC04-162B-D92E-CDDD9743C7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7820000">
              <a:off x="1050529" y="854939"/>
              <a:ext cx="219221" cy="1484678"/>
            </a:xfrm>
            <a:prstGeom prst="rect">
              <a:avLst/>
            </a:prstGeom>
            <a:noFill/>
          </p:spPr>
        </p:pic>
        <p:pic>
          <p:nvPicPr>
            <p:cNvPr id="29" name="Picture 4" descr="D:\AAADocuments\AAAARESEARCH\EIT-SHG\makale1-suppression of nonlinearities\ver1\fig1\fig1b\wavered.tif">
              <a:extLst>
                <a:ext uri="{FF2B5EF4-FFF2-40B4-BE49-F238E27FC236}">
                  <a16:creationId xmlns:a16="http://schemas.microsoft.com/office/drawing/2014/main" id="{4A1756CE-6846-995F-74CA-359F694141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7820000">
              <a:off x="952113" y="1078538"/>
              <a:ext cx="219221" cy="1484678"/>
            </a:xfrm>
            <a:prstGeom prst="rect">
              <a:avLst/>
            </a:prstGeom>
            <a:noFill/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EBB3C12-042C-9EB9-8F85-20F1F6423EC1}"/>
              </a:ext>
            </a:extLst>
          </p:cNvPr>
          <p:cNvSpPr txBox="1"/>
          <p:nvPr/>
        </p:nvSpPr>
        <p:spPr>
          <a:xfrm>
            <a:off x="2059023" y="1897516"/>
            <a:ext cx="672468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ω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3" descr="D:\AAADocuments\AAAARESEARCH\EIT-SHG\makale1-suppression of nonlinearities\ver1\fig1\fig1b\wave1.tif">
            <a:extLst>
              <a:ext uri="{FF2B5EF4-FFF2-40B4-BE49-F238E27FC236}">
                <a16:creationId xmlns:a16="http://schemas.microsoft.com/office/drawing/2014/main" id="{BB2453B7-FDB1-3490-20A6-7EB79CB2D46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 flipV="1">
            <a:off x="5303906" y="2368235"/>
            <a:ext cx="385291" cy="1871095"/>
          </a:xfrm>
          <a:prstGeom prst="rect">
            <a:avLst/>
          </a:prstGeom>
          <a:noFill/>
          <a:scene3d>
            <a:camera prst="orthographicFront">
              <a:rot lat="0" lon="0" rev="17700000"/>
            </a:camera>
            <a:lightRig rig="threePt" dir="t"/>
          </a:scene3d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B6080C0-DAA5-FA74-7730-F6B23A8B3C30}"/>
              </a:ext>
            </a:extLst>
          </p:cNvPr>
          <p:cNvSpPr txBox="1"/>
          <p:nvPr/>
        </p:nvSpPr>
        <p:spPr>
          <a:xfrm>
            <a:off x="5649592" y="3675443"/>
            <a:ext cx="808546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l-GR" sz="32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ω</a:t>
            </a:r>
            <a:endParaRPr lang="en-US" sz="3200" b="1" dirty="0">
              <a:solidFill>
                <a:srgbClr val="0066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67224C0-5724-B43F-FCB9-1C02EA951B02}"/>
                  </a:ext>
                </a:extLst>
              </p:cNvPr>
              <p:cNvSpPr txBox="1"/>
              <p:nvPr/>
            </p:nvSpPr>
            <p:spPr>
              <a:xfrm>
                <a:off x="8051800" y="2998661"/>
                <a:ext cx="2233386" cy="92333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very strong SHG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localization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sup>
                      </m:sSup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67224C0-5724-B43F-FCB9-1C02EA951B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1800" y="2998661"/>
                <a:ext cx="2233386" cy="923330"/>
              </a:xfrm>
              <a:prstGeom prst="rect">
                <a:avLst/>
              </a:prstGeom>
              <a:blipFill>
                <a:blip r:embed="rId7"/>
                <a:stretch>
                  <a:fillRect l="-2174" t="-326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82615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BEF2A3-A15D-4A95-94FE-D602350AB3E9}"/>
              </a:ext>
            </a:extLst>
          </p:cNvPr>
          <p:cNvSpPr txBox="1"/>
          <p:nvPr/>
        </p:nvSpPr>
        <p:spPr>
          <a:xfrm>
            <a:off x="1288587" y="2791187"/>
            <a:ext cx="90113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Controlling Second Harmonic Generation </a:t>
            </a: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via Fano resonances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(analog of nonlinear index </a:t>
            </a:r>
            <a:r>
              <a:rPr lang="en-US" sz="2400" b="1" dirty="0" err="1">
                <a:solidFill>
                  <a:srgbClr val="FF0000"/>
                </a:solidFill>
              </a:rPr>
              <a:t>enh</a:t>
            </a:r>
            <a:r>
              <a:rPr lang="en-US" sz="2400" b="1" dirty="0">
                <a:solidFill>
                  <a:srgbClr val="FF0000"/>
                </a:solidFill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405331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10EFB89C-66A5-4077-B6CB-5FEE2AA08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27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Enhancement/suppression of Second Harmonic Generation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D4C96D4F-9E82-8A00-F050-15F13685B6B9}"/>
              </a:ext>
            </a:extLst>
          </p:cNvPr>
          <p:cNvGrpSpPr>
            <a:grpSpLocks noChangeAspect="1"/>
          </p:cNvGrpSpPr>
          <p:nvPr/>
        </p:nvGrpSpPr>
        <p:grpSpPr>
          <a:xfrm>
            <a:off x="649003" y="796819"/>
            <a:ext cx="6127000" cy="2315593"/>
            <a:chOff x="428596" y="1714488"/>
            <a:chExt cx="8236778" cy="3519488"/>
          </a:xfrm>
        </p:grpSpPr>
        <p:pic>
          <p:nvPicPr>
            <p:cNvPr id="14" name="Picture 13" descr="D:\AAADocuments\AAAARESEARCH\EIT-SHG\makale1-suppression of nonlinearities\ver1\fig1\3\leftMNP.tif">
              <a:extLst>
                <a:ext uri="{FF2B5EF4-FFF2-40B4-BE49-F238E27FC236}">
                  <a16:creationId xmlns:a16="http://schemas.microsoft.com/office/drawing/2014/main" id="{A5CA94E0-5BCD-66A3-9670-BDA3AE2DCA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8596" y="1714488"/>
              <a:ext cx="3507581" cy="3378994"/>
            </a:xfrm>
            <a:prstGeom prst="rect">
              <a:avLst/>
            </a:prstGeom>
            <a:noFill/>
          </p:spPr>
        </p:pic>
        <p:pic>
          <p:nvPicPr>
            <p:cNvPr id="15" name="Picture 14" descr="D:\AAADocuments\AAAARESEARCH\EIT-SHG\makale1-suppression of nonlinearities\ver1\fig1\3\rightMNP.tif">
              <a:extLst>
                <a:ext uri="{FF2B5EF4-FFF2-40B4-BE49-F238E27FC236}">
                  <a16:creationId xmlns:a16="http://schemas.microsoft.com/office/drawing/2014/main" id="{1FB6DB6E-C0BC-5E56-9891-792946C473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86380" y="1785926"/>
              <a:ext cx="3378994" cy="3293269"/>
            </a:xfrm>
            <a:prstGeom prst="rect">
              <a:avLst/>
            </a:prstGeom>
            <a:noFill/>
          </p:spPr>
        </p:pic>
        <p:pic>
          <p:nvPicPr>
            <p:cNvPr id="16" name="Picture 15" descr="D:\AAADocuments\AAAARESEARCH\EIT-SHG\makale1-suppression of nonlinearities\ver1\fig1\3\field.tif">
              <a:extLst>
                <a:ext uri="{FF2B5EF4-FFF2-40B4-BE49-F238E27FC236}">
                  <a16:creationId xmlns:a16="http://schemas.microsoft.com/office/drawing/2014/main" id="{78804EBA-2506-5755-177B-2E6FD2479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7488" y="1785926"/>
              <a:ext cx="3476625" cy="3448050"/>
            </a:xfrm>
            <a:prstGeom prst="rect">
              <a:avLst/>
            </a:prstGeom>
            <a:noFill/>
          </p:spPr>
        </p:pic>
        <p:pic>
          <p:nvPicPr>
            <p:cNvPr id="17" name="Picture 3" descr="D:\AAADocuments\AAAARESEARCH\EIT-SHG\makale1-suppression of nonlinearities\ver1\fig1\QD.tif">
              <a:extLst>
                <a:ext uri="{FF2B5EF4-FFF2-40B4-BE49-F238E27FC236}">
                  <a16:creationId xmlns:a16="http://schemas.microsoft.com/office/drawing/2014/main" id="{28619FEC-7D6C-E670-C424-26A354E2AE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214810" y="3000372"/>
              <a:ext cx="928694" cy="882259"/>
            </a:xfrm>
            <a:prstGeom prst="rect">
              <a:avLst/>
            </a:prstGeom>
            <a:gradFill flip="none" rotWithShape="1">
              <a:gsLst>
                <a:gs pos="93000">
                  <a:srgbClr val="FF0000">
                    <a:alpha val="0"/>
                  </a:srgbClr>
                </a:gs>
                <a:gs pos="0">
                  <a:schemeClr val="bg1">
                    <a:alpha val="63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2E48459-502C-38E1-C4DC-28D1A5793617}"/>
                </a:ext>
              </a:extLst>
            </p:cNvPr>
            <p:cNvSpPr/>
            <p:nvPr/>
          </p:nvSpPr>
          <p:spPr>
            <a:xfrm>
              <a:off x="4000496" y="3000372"/>
              <a:ext cx="1071570" cy="857256"/>
            </a:xfrm>
            <a:prstGeom prst="ellipse">
              <a:avLst/>
            </a:prstGeom>
            <a:solidFill>
              <a:srgbClr val="DC24AC">
                <a:alpha val="43000"/>
              </a:srgb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5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u="sng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EEC0AA1-4B6E-99E5-2354-F54DA48BACC8}"/>
                </a:ext>
              </a:extLst>
            </p:cNvPr>
            <p:cNvSpPr/>
            <p:nvPr/>
          </p:nvSpPr>
          <p:spPr>
            <a:xfrm>
              <a:off x="1462795" y="4214819"/>
              <a:ext cx="1246012" cy="7952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800" b="1" dirty="0">
                  <a:ln w="11430"/>
                  <a:solidFill>
                    <a:srgbClr val="FF99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MNP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7E4F615-3B2F-1A6F-C490-4B39AA7B80A8}"/>
                </a:ext>
              </a:extLst>
            </p:cNvPr>
            <p:cNvSpPr/>
            <p:nvPr/>
          </p:nvSpPr>
          <p:spPr>
            <a:xfrm>
              <a:off x="6320580" y="4286256"/>
              <a:ext cx="1246012" cy="7952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800" b="1" dirty="0">
                  <a:ln w="11430"/>
                  <a:solidFill>
                    <a:srgbClr val="FF99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MNP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672FEF-1B92-E190-01FA-53B0FCD1749A}"/>
                </a:ext>
              </a:extLst>
            </p:cNvPr>
            <p:cNvSpPr txBox="1"/>
            <p:nvPr/>
          </p:nvSpPr>
          <p:spPr>
            <a:xfrm>
              <a:off x="3925532" y="4435435"/>
              <a:ext cx="1332091" cy="65490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n w="3175">
                    <a:solidFill>
                      <a:schemeClr val="tx1"/>
                    </a:solidFill>
                  </a:ln>
                  <a:solidFill>
                    <a:srgbClr val="DC24AC"/>
                  </a:solidFill>
                </a:rPr>
                <a:t>Quantum</a:t>
              </a:r>
            </a:p>
            <a:p>
              <a:pPr algn="ctr"/>
              <a:r>
                <a:rPr lang="en-US" sz="1400" b="1" dirty="0">
                  <a:ln w="3175">
                    <a:solidFill>
                      <a:schemeClr val="tx1"/>
                    </a:solidFill>
                  </a:ln>
                  <a:solidFill>
                    <a:srgbClr val="DC24AC"/>
                  </a:solidFill>
                </a:rPr>
                <a:t>Emitter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035438C-6062-C240-5C22-E42A89AAB3B6}"/>
              </a:ext>
            </a:extLst>
          </p:cNvPr>
          <p:cNvCxnSpPr>
            <a:stCxn id="18" idx="4"/>
            <a:endCxn id="25" idx="1"/>
          </p:cNvCxnSpPr>
          <p:nvPr/>
        </p:nvCxnSpPr>
        <p:spPr bwMode="auto">
          <a:xfrm>
            <a:off x="3704541" y="2206864"/>
            <a:ext cx="3239404" cy="80631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FDBE4A8-3A9C-7225-7BEA-695105AEE5E8}"/>
              </a:ext>
            </a:extLst>
          </p:cNvPr>
          <p:cNvSpPr txBox="1"/>
          <p:nvPr/>
        </p:nvSpPr>
        <p:spPr>
          <a:xfrm>
            <a:off x="6943945" y="2690011"/>
            <a:ext cx="223338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CC"/>
                </a:solidFill>
              </a:rPr>
              <a:t>QD, </a:t>
            </a:r>
            <a:r>
              <a:rPr lang="en-US" b="1" dirty="0">
                <a:solidFill>
                  <a:srgbClr val="CC00CC"/>
                </a:solidFill>
              </a:rPr>
              <a:t>Color-center</a:t>
            </a:r>
          </a:p>
          <a:p>
            <a:r>
              <a:rPr lang="en-US" dirty="0"/>
              <a:t>at the hot-spot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8845F11-F104-E7CB-ECEB-8E34DAC72A8C}"/>
              </a:ext>
            </a:extLst>
          </p:cNvPr>
          <p:cNvGrpSpPr/>
          <p:nvPr/>
        </p:nvGrpSpPr>
        <p:grpSpPr>
          <a:xfrm>
            <a:off x="476115" y="978851"/>
            <a:ext cx="1681509" cy="653900"/>
            <a:chOff x="319385" y="1276587"/>
            <a:chExt cx="1681509" cy="653900"/>
          </a:xfrm>
        </p:grpSpPr>
        <p:pic>
          <p:nvPicPr>
            <p:cNvPr id="27" name="Picture 4" descr="D:\AAADocuments\AAAARESEARCH\EIT-SHG\makale1-suppression of nonlinearities\ver1\fig1\fig1b\wavered.tif">
              <a:extLst>
                <a:ext uri="{FF2B5EF4-FFF2-40B4-BE49-F238E27FC236}">
                  <a16:creationId xmlns:a16="http://schemas.microsoft.com/office/drawing/2014/main" id="{57FC9D32-B583-518A-60A5-F9D2068845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7820000">
              <a:off x="1148944" y="643859"/>
              <a:ext cx="219221" cy="1484678"/>
            </a:xfrm>
            <a:prstGeom prst="rect">
              <a:avLst/>
            </a:prstGeom>
            <a:noFill/>
          </p:spPr>
        </p:pic>
        <p:pic>
          <p:nvPicPr>
            <p:cNvPr id="28" name="Picture 4" descr="D:\AAADocuments\AAAARESEARCH\EIT-SHG\makale1-suppression of nonlinearities\ver1\fig1\fig1b\wavered.tif">
              <a:extLst>
                <a:ext uri="{FF2B5EF4-FFF2-40B4-BE49-F238E27FC236}">
                  <a16:creationId xmlns:a16="http://schemas.microsoft.com/office/drawing/2014/main" id="{4CAE75FA-FC04-162B-D92E-CDDD9743C7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7820000">
              <a:off x="1050529" y="854939"/>
              <a:ext cx="219221" cy="1484678"/>
            </a:xfrm>
            <a:prstGeom prst="rect">
              <a:avLst/>
            </a:prstGeom>
            <a:noFill/>
          </p:spPr>
        </p:pic>
        <p:pic>
          <p:nvPicPr>
            <p:cNvPr id="29" name="Picture 4" descr="D:\AAADocuments\AAAARESEARCH\EIT-SHG\makale1-suppression of nonlinearities\ver1\fig1\fig1b\wavered.tif">
              <a:extLst>
                <a:ext uri="{FF2B5EF4-FFF2-40B4-BE49-F238E27FC236}">
                  <a16:creationId xmlns:a16="http://schemas.microsoft.com/office/drawing/2014/main" id="{4A1756CE-6846-995F-74CA-359F694141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7820000">
              <a:off x="952113" y="1078538"/>
              <a:ext cx="219221" cy="1484678"/>
            </a:xfrm>
            <a:prstGeom prst="rect">
              <a:avLst/>
            </a:prstGeom>
            <a:noFill/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EBB3C12-042C-9EB9-8F85-20F1F6423EC1}"/>
              </a:ext>
            </a:extLst>
          </p:cNvPr>
          <p:cNvSpPr txBox="1"/>
          <p:nvPr/>
        </p:nvSpPr>
        <p:spPr>
          <a:xfrm>
            <a:off x="951168" y="1588866"/>
            <a:ext cx="672468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ω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3" descr="D:\AAADocuments\AAAARESEARCH\EIT-SHG\makale1-suppression of nonlinearities\ver1\fig1\fig1b\wave1.tif">
            <a:extLst>
              <a:ext uri="{FF2B5EF4-FFF2-40B4-BE49-F238E27FC236}">
                <a16:creationId xmlns:a16="http://schemas.microsoft.com/office/drawing/2014/main" id="{BB2453B7-FDB1-3490-20A6-7EB79CB2D46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 flipV="1">
            <a:off x="4196051" y="2059585"/>
            <a:ext cx="385291" cy="1871095"/>
          </a:xfrm>
          <a:prstGeom prst="rect">
            <a:avLst/>
          </a:prstGeom>
          <a:noFill/>
          <a:scene3d>
            <a:camera prst="orthographicFront">
              <a:rot lat="0" lon="0" rev="17700000"/>
            </a:camera>
            <a:lightRig rig="threePt" dir="t"/>
          </a:scene3d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B6080C0-DAA5-FA74-7730-F6B23A8B3C30}"/>
              </a:ext>
            </a:extLst>
          </p:cNvPr>
          <p:cNvSpPr txBox="1"/>
          <p:nvPr/>
        </p:nvSpPr>
        <p:spPr>
          <a:xfrm>
            <a:off x="4541737" y="3366793"/>
            <a:ext cx="808546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l-GR" sz="32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ω</a:t>
            </a:r>
            <a:endParaRPr lang="en-US" sz="3200" b="1" dirty="0">
              <a:solidFill>
                <a:srgbClr val="0066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49DF22-2D1D-1D6D-9779-7612E205D00A}"/>
              </a:ext>
            </a:extLst>
          </p:cNvPr>
          <p:cNvSpPr txBox="1"/>
          <p:nvPr/>
        </p:nvSpPr>
        <p:spPr>
          <a:xfrm>
            <a:off x="4034456" y="3176762"/>
            <a:ext cx="808546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617083C-276A-3694-8885-87BCBF35863D}"/>
              </a:ext>
            </a:extLst>
          </p:cNvPr>
          <p:cNvSpPr txBox="1"/>
          <p:nvPr/>
        </p:nvSpPr>
        <p:spPr>
          <a:xfrm>
            <a:off x="4633706" y="2986928"/>
            <a:ext cx="808546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F70F927-6832-40A3-AD3C-D13797E9362D}"/>
              </a:ext>
            </a:extLst>
          </p:cNvPr>
          <p:cNvSpPr/>
          <p:nvPr/>
        </p:nvSpPr>
        <p:spPr>
          <a:xfrm>
            <a:off x="-1785" y="6293453"/>
            <a:ext cx="9179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[4]  D.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Turkpence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Gursoy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B.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Akguc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Alpan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Bek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M. E.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Tasgin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 Opt. 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105009 (2014).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[5]  Chapter 1, in Fano resonances in optics and microwaves: Physics and application (2018), Springer Publishing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6E8B172-E63B-47D2-BFDC-3F3CFDE92574}"/>
              </a:ext>
            </a:extLst>
          </p:cNvPr>
          <p:cNvSpPr/>
          <p:nvPr/>
        </p:nvSpPr>
        <p:spPr>
          <a:xfrm>
            <a:off x="2163599" y="4502549"/>
            <a:ext cx="6143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 control this nonlinearity via Quantum Emitter! </a:t>
            </a:r>
          </a:p>
        </p:txBody>
      </p:sp>
    </p:spTree>
    <p:extLst>
      <p:ext uri="{BB962C8B-B14F-4D97-AF65-F5344CB8AC3E}">
        <p14:creationId xmlns:p14="http://schemas.microsoft.com/office/powerpoint/2010/main" val="27194415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10EFB89C-66A5-4077-B6CB-5FEE2AA08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27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Enhancement/suppression of Second Harmonic Generation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1" name="Picture 2" descr="D:\AAADocuments\AAAARESEARCH\presentations\Hacettepe\SHGprocess.tif">
            <a:extLst>
              <a:ext uri="{FF2B5EF4-FFF2-40B4-BE49-F238E27FC236}">
                <a16:creationId xmlns:a16="http://schemas.microsoft.com/office/drawing/2014/main" id="{8E8F5B1D-ED44-71C7-BCAB-4FB8CB2AF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8061" y="4080500"/>
            <a:ext cx="4834885" cy="2248859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3A6690-05F5-D1E5-0211-4E60F08799DD}"/>
              </a:ext>
            </a:extLst>
          </p:cNvPr>
          <p:cNvSpPr txBox="1"/>
          <p:nvPr/>
        </p:nvSpPr>
        <p:spPr>
          <a:xfrm rot="16200000">
            <a:off x="714745" y="5051675"/>
            <a:ext cx="223338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MNP cross-section</a:t>
            </a:r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D4C96D4F-9E82-8A00-F050-15F13685B6B9}"/>
              </a:ext>
            </a:extLst>
          </p:cNvPr>
          <p:cNvGrpSpPr>
            <a:grpSpLocks noChangeAspect="1"/>
          </p:cNvGrpSpPr>
          <p:nvPr/>
        </p:nvGrpSpPr>
        <p:grpSpPr>
          <a:xfrm>
            <a:off x="649003" y="796819"/>
            <a:ext cx="6127000" cy="2315593"/>
            <a:chOff x="428596" y="1714488"/>
            <a:chExt cx="8236778" cy="3519488"/>
          </a:xfrm>
        </p:grpSpPr>
        <p:pic>
          <p:nvPicPr>
            <p:cNvPr id="14" name="Picture 13" descr="D:\AAADocuments\AAAARESEARCH\EIT-SHG\makale1-suppression of nonlinearities\ver1\fig1\3\leftMNP.tif">
              <a:extLst>
                <a:ext uri="{FF2B5EF4-FFF2-40B4-BE49-F238E27FC236}">
                  <a16:creationId xmlns:a16="http://schemas.microsoft.com/office/drawing/2014/main" id="{A5CA94E0-5BCD-66A3-9670-BDA3AE2DCA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8596" y="1714488"/>
              <a:ext cx="3507581" cy="3378994"/>
            </a:xfrm>
            <a:prstGeom prst="rect">
              <a:avLst/>
            </a:prstGeom>
            <a:noFill/>
          </p:spPr>
        </p:pic>
        <p:pic>
          <p:nvPicPr>
            <p:cNvPr id="15" name="Picture 14" descr="D:\AAADocuments\AAAARESEARCH\EIT-SHG\makale1-suppression of nonlinearities\ver1\fig1\3\rightMNP.tif">
              <a:extLst>
                <a:ext uri="{FF2B5EF4-FFF2-40B4-BE49-F238E27FC236}">
                  <a16:creationId xmlns:a16="http://schemas.microsoft.com/office/drawing/2014/main" id="{1FB6DB6E-C0BC-5E56-9891-792946C473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86380" y="1785926"/>
              <a:ext cx="3378994" cy="3293269"/>
            </a:xfrm>
            <a:prstGeom prst="rect">
              <a:avLst/>
            </a:prstGeom>
            <a:noFill/>
          </p:spPr>
        </p:pic>
        <p:pic>
          <p:nvPicPr>
            <p:cNvPr id="16" name="Picture 15" descr="D:\AAADocuments\AAAARESEARCH\EIT-SHG\makale1-suppression of nonlinearities\ver1\fig1\3\field.tif">
              <a:extLst>
                <a:ext uri="{FF2B5EF4-FFF2-40B4-BE49-F238E27FC236}">
                  <a16:creationId xmlns:a16="http://schemas.microsoft.com/office/drawing/2014/main" id="{78804EBA-2506-5755-177B-2E6FD2479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7488" y="1785926"/>
              <a:ext cx="3476625" cy="3448050"/>
            </a:xfrm>
            <a:prstGeom prst="rect">
              <a:avLst/>
            </a:prstGeom>
            <a:noFill/>
          </p:spPr>
        </p:pic>
        <p:pic>
          <p:nvPicPr>
            <p:cNvPr id="17" name="Picture 3" descr="D:\AAADocuments\AAAARESEARCH\EIT-SHG\makale1-suppression of nonlinearities\ver1\fig1\QD.tif">
              <a:extLst>
                <a:ext uri="{FF2B5EF4-FFF2-40B4-BE49-F238E27FC236}">
                  <a16:creationId xmlns:a16="http://schemas.microsoft.com/office/drawing/2014/main" id="{28619FEC-7D6C-E670-C424-26A354E2AE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214810" y="3000372"/>
              <a:ext cx="928694" cy="882259"/>
            </a:xfrm>
            <a:prstGeom prst="rect">
              <a:avLst/>
            </a:prstGeom>
            <a:gradFill flip="none" rotWithShape="1">
              <a:gsLst>
                <a:gs pos="93000">
                  <a:srgbClr val="FF0000">
                    <a:alpha val="0"/>
                  </a:srgbClr>
                </a:gs>
                <a:gs pos="0">
                  <a:schemeClr val="bg1">
                    <a:alpha val="63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2E48459-502C-38E1-C4DC-28D1A5793617}"/>
                </a:ext>
              </a:extLst>
            </p:cNvPr>
            <p:cNvSpPr/>
            <p:nvPr/>
          </p:nvSpPr>
          <p:spPr>
            <a:xfrm>
              <a:off x="4000496" y="3000372"/>
              <a:ext cx="1071570" cy="857256"/>
            </a:xfrm>
            <a:prstGeom prst="ellipse">
              <a:avLst/>
            </a:prstGeom>
            <a:solidFill>
              <a:srgbClr val="DC24AC">
                <a:alpha val="43000"/>
              </a:srgb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5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u="sng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EEC0AA1-4B6E-99E5-2354-F54DA48BACC8}"/>
                </a:ext>
              </a:extLst>
            </p:cNvPr>
            <p:cNvSpPr/>
            <p:nvPr/>
          </p:nvSpPr>
          <p:spPr>
            <a:xfrm>
              <a:off x="1462795" y="4214819"/>
              <a:ext cx="1246012" cy="7952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800" b="1" dirty="0">
                  <a:ln w="11430"/>
                  <a:solidFill>
                    <a:srgbClr val="FF99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MNP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7E4F615-3B2F-1A6F-C490-4B39AA7B80A8}"/>
                </a:ext>
              </a:extLst>
            </p:cNvPr>
            <p:cNvSpPr/>
            <p:nvPr/>
          </p:nvSpPr>
          <p:spPr>
            <a:xfrm>
              <a:off x="6320580" y="4286256"/>
              <a:ext cx="1246012" cy="7952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800" b="1" dirty="0">
                  <a:ln w="11430"/>
                  <a:solidFill>
                    <a:srgbClr val="FF99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MNP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672FEF-1B92-E190-01FA-53B0FCD1749A}"/>
                </a:ext>
              </a:extLst>
            </p:cNvPr>
            <p:cNvSpPr txBox="1"/>
            <p:nvPr/>
          </p:nvSpPr>
          <p:spPr>
            <a:xfrm>
              <a:off x="3925532" y="4435435"/>
              <a:ext cx="1332091" cy="65490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n w="3175">
                    <a:solidFill>
                      <a:schemeClr val="tx1"/>
                    </a:solidFill>
                  </a:ln>
                  <a:solidFill>
                    <a:srgbClr val="DC24AC"/>
                  </a:solidFill>
                </a:rPr>
                <a:t>Quantum</a:t>
              </a:r>
            </a:p>
            <a:p>
              <a:pPr algn="ctr"/>
              <a:r>
                <a:rPr lang="en-US" sz="1400" b="1" dirty="0">
                  <a:ln w="3175">
                    <a:solidFill>
                      <a:schemeClr val="tx1"/>
                    </a:solidFill>
                  </a:ln>
                  <a:solidFill>
                    <a:srgbClr val="DC24AC"/>
                  </a:solidFill>
                </a:rPr>
                <a:t>Emitter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035438C-6062-C240-5C22-E42A89AAB3B6}"/>
              </a:ext>
            </a:extLst>
          </p:cNvPr>
          <p:cNvCxnSpPr>
            <a:stCxn id="18" idx="4"/>
            <a:endCxn id="25" idx="1"/>
          </p:cNvCxnSpPr>
          <p:nvPr/>
        </p:nvCxnSpPr>
        <p:spPr bwMode="auto">
          <a:xfrm>
            <a:off x="3704541" y="2206864"/>
            <a:ext cx="3239404" cy="80631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FDBE4A8-3A9C-7225-7BEA-695105AEE5E8}"/>
              </a:ext>
            </a:extLst>
          </p:cNvPr>
          <p:cNvSpPr txBox="1"/>
          <p:nvPr/>
        </p:nvSpPr>
        <p:spPr>
          <a:xfrm>
            <a:off x="6943945" y="2690011"/>
            <a:ext cx="223338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CC"/>
                </a:solidFill>
              </a:rPr>
              <a:t>QD, </a:t>
            </a:r>
            <a:r>
              <a:rPr lang="en-US" b="1" dirty="0">
                <a:solidFill>
                  <a:srgbClr val="CC00CC"/>
                </a:solidFill>
              </a:rPr>
              <a:t>Color-center</a:t>
            </a:r>
          </a:p>
          <a:p>
            <a:r>
              <a:rPr lang="en-US" dirty="0"/>
              <a:t>at the hot-spot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8845F11-F104-E7CB-ECEB-8E34DAC72A8C}"/>
              </a:ext>
            </a:extLst>
          </p:cNvPr>
          <p:cNvGrpSpPr/>
          <p:nvPr/>
        </p:nvGrpSpPr>
        <p:grpSpPr>
          <a:xfrm>
            <a:off x="476115" y="978851"/>
            <a:ext cx="1681509" cy="653900"/>
            <a:chOff x="319385" y="1276587"/>
            <a:chExt cx="1681509" cy="653900"/>
          </a:xfrm>
        </p:grpSpPr>
        <p:pic>
          <p:nvPicPr>
            <p:cNvPr id="27" name="Picture 4" descr="D:\AAADocuments\AAAARESEARCH\EIT-SHG\makale1-suppression of nonlinearities\ver1\fig1\fig1b\wavered.tif">
              <a:extLst>
                <a:ext uri="{FF2B5EF4-FFF2-40B4-BE49-F238E27FC236}">
                  <a16:creationId xmlns:a16="http://schemas.microsoft.com/office/drawing/2014/main" id="{57FC9D32-B583-518A-60A5-F9D2068845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7820000">
              <a:off x="1148944" y="643859"/>
              <a:ext cx="219221" cy="1484678"/>
            </a:xfrm>
            <a:prstGeom prst="rect">
              <a:avLst/>
            </a:prstGeom>
            <a:noFill/>
          </p:spPr>
        </p:pic>
        <p:pic>
          <p:nvPicPr>
            <p:cNvPr id="28" name="Picture 4" descr="D:\AAADocuments\AAAARESEARCH\EIT-SHG\makale1-suppression of nonlinearities\ver1\fig1\fig1b\wavered.tif">
              <a:extLst>
                <a:ext uri="{FF2B5EF4-FFF2-40B4-BE49-F238E27FC236}">
                  <a16:creationId xmlns:a16="http://schemas.microsoft.com/office/drawing/2014/main" id="{4CAE75FA-FC04-162B-D92E-CDDD9743C7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7820000">
              <a:off x="1050529" y="854939"/>
              <a:ext cx="219221" cy="1484678"/>
            </a:xfrm>
            <a:prstGeom prst="rect">
              <a:avLst/>
            </a:prstGeom>
            <a:noFill/>
          </p:spPr>
        </p:pic>
        <p:pic>
          <p:nvPicPr>
            <p:cNvPr id="29" name="Picture 4" descr="D:\AAADocuments\AAAARESEARCH\EIT-SHG\makale1-suppression of nonlinearities\ver1\fig1\fig1b\wavered.tif">
              <a:extLst>
                <a:ext uri="{FF2B5EF4-FFF2-40B4-BE49-F238E27FC236}">
                  <a16:creationId xmlns:a16="http://schemas.microsoft.com/office/drawing/2014/main" id="{4A1756CE-6846-995F-74CA-359F694141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7820000">
              <a:off x="952113" y="1078538"/>
              <a:ext cx="219221" cy="1484678"/>
            </a:xfrm>
            <a:prstGeom prst="rect">
              <a:avLst/>
            </a:prstGeom>
            <a:noFill/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EBB3C12-042C-9EB9-8F85-20F1F6423EC1}"/>
              </a:ext>
            </a:extLst>
          </p:cNvPr>
          <p:cNvSpPr txBox="1"/>
          <p:nvPr/>
        </p:nvSpPr>
        <p:spPr>
          <a:xfrm>
            <a:off x="951168" y="1588866"/>
            <a:ext cx="672468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ω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3" descr="D:\AAADocuments\AAAARESEARCH\EIT-SHG\makale1-suppression of nonlinearities\ver1\fig1\fig1b\wave1.tif">
            <a:extLst>
              <a:ext uri="{FF2B5EF4-FFF2-40B4-BE49-F238E27FC236}">
                <a16:creationId xmlns:a16="http://schemas.microsoft.com/office/drawing/2014/main" id="{BB2453B7-FDB1-3490-20A6-7EB79CB2D46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 flipV="1">
            <a:off x="4196051" y="2059585"/>
            <a:ext cx="385291" cy="1871095"/>
          </a:xfrm>
          <a:prstGeom prst="rect">
            <a:avLst/>
          </a:prstGeom>
          <a:noFill/>
          <a:scene3d>
            <a:camera prst="orthographicFront">
              <a:rot lat="0" lon="0" rev="17700000"/>
            </a:camera>
            <a:lightRig rig="threePt" dir="t"/>
          </a:scene3d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B6080C0-DAA5-FA74-7730-F6B23A8B3C30}"/>
              </a:ext>
            </a:extLst>
          </p:cNvPr>
          <p:cNvSpPr txBox="1"/>
          <p:nvPr/>
        </p:nvSpPr>
        <p:spPr>
          <a:xfrm>
            <a:off x="4541737" y="3366793"/>
            <a:ext cx="808546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l-GR" sz="32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ω</a:t>
            </a:r>
            <a:endParaRPr lang="en-US" sz="3200" b="1" dirty="0">
              <a:solidFill>
                <a:srgbClr val="0066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49DF22-2D1D-1D6D-9779-7612E205D00A}"/>
              </a:ext>
            </a:extLst>
          </p:cNvPr>
          <p:cNvSpPr txBox="1"/>
          <p:nvPr/>
        </p:nvSpPr>
        <p:spPr>
          <a:xfrm>
            <a:off x="4034456" y="3176762"/>
            <a:ext cx="808546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617083C-276A-3694-8885-87BCBF35863D}"/>
              </a:ext>
            </a:extLst>
          </p:cNvPr>
          <p:cNvSpPr txBox="1"/>
          <p:nvPr/>
        </p:nvSpPr>
        <p:spPr>
          <a:xfrm>
            <a:off x="4633706" y="2986928"/>
            <a:ext cx="808546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7FDA11-C640-AB1C-523E-2340BBCC84F7}"/>
              </a:ext>
            </a:extLst>
          </p:cNvPr>
          <p:cNvCxnSpPr>
            <a:stCxn id="11" idx="3"/>
          </p:cNvCxnSpPr>
          <p:nvPr/>
        </p:nvCxnSpPr>
        <p:spPr bwMode="auto">
          <a:xfrm>
            <a:off x="6862946" y="5204930"/>
            <a:ext cx="1220511" cy="18466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249ED24-D7B2-EEE4-5AF9-0F63320A2052}"/>
              </a:ext>
            </a:extLst>
          </p:cNvPr>
          <p:cNvSpPr txBox="1"/>
          <p:nvPr/>
        </p:nvSpPr>
        <p:spPr>
          <a:xfrm>
            <a:off x="8083456" y="5204928"/>
            <a:ext cx="22333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modes of </a:t>
            </a:r>
            <a:r>
              <a:rPr lang="en-US" dirty="0">
                <a:solidFill>
                  <a:srgbClr val="FF9900"/>
                </a:solidFill>
              </a:rPr>
              <a:t>MNP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F70F927-6832-40A3-AD3C-D13797E9362D}"/>
              </a:ext>
            </a:extLst>
          </p:cNvPr>
          <p:cNvSpPr/>
          <p:nvPr/>
        </p:nvSpPr>
        <p:spPr>
          <a:xfrm>
            <a:off x="-1785" y="6293453"/>
            <a:ext cx="9179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[4]  D.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Turkpence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Gursoy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B.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Akguc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Alpan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Bek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M. E.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Tasgin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 Opt. 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105009 (2014).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[5]  Chapter 1, in Fano resonances in optics and microwaves: Physics and application (2018), Springer Publishing</a:t>
            </a:r>
          </a:p>
        </p:txBody>
      </p:sp>
    </p:spTree>
    <p:extLst>
      <p:ext uri="{BB962C8B-B14F-4D97-AF65-F5344CB8AC3E}">
        <p14:creationId xmlns:p14="http://schemas.microsoft.com/office/powerpoint/2010/main" val="3338875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acettepe Üniversitesi Beytepe Kampüsü Turu [4K] - YouTube">
            <a:extLst>
              <a:ext uri="{FF2B5EF4-FFF2-40B4-BE49-F238E27FC236}">
                <a16:creationId xmlns:a16="http://schemas.microsoft.com/office/drawing/2014/main" id="{90F44CFD-3F95-4019-9741-B2BCD95D8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8" b="7838"/>
          <a:stretch/>
        </p:blipFill>
        <p:spPr bwMode="auto">
          <a:xfrm>
            <a:off x="511626" y="1455963"/>
            <a:ext cx="6038025" cy="377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2">
            <a:extLst>
              <a:ext uri="{FF2B5EF4-FFF2-40B4-BE49-F238E27FC236}">
                <a16:creationId xmlns:a16="http://schemas.microsoft.com/office/drawing/2014/main" id="{321A67B5-3B0D-420F-BBA6-7034DBB98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9818" y="2211832"/>
            <a:ext cx="3807270" cy="157030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faculty positions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32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on Quantum Optics</a:t>
            </a:r>
            <a:endParaRPr lang="tr-TR" sz="32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22639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10EFB89C-66A5-4077-B6CB-5FEE2AA08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27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Enhancement/suppression of Second Harmonic Generation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1" name="Picture 2" descr="D:\AAADocuments\AAAARESEARCH\presentations\Hacettepe\SHGprocess.tif">
            <a:extLst>
              <a:ext uri="{FF2B5EF4-FFF2-40B4-BE49-F238E27FC236}">
                <a16:creationId xmlns:a16="http://schemas.microsoft.com/office/drawing/2014/main" id="{8E8F5B1D-ED44-71C7-BCAB-4FB8CB2AF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8061" y="4080500"/>
            <a:ext cx="4834885" cy="2248859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3A6690-05F5-D1E5-0211-4E60F08799DD}"/>
              </a:ext>
            </a:extLst>
          </p:cNvPr>
          <p:cNvSpPr txBox="1"/>
          <p:nvPr/>
        </p:nvSpPr>
        <p:spPr>
          <a:xfrm rot="16200000">
            <a:off x="714745" y="5051675"/>
            <a:ext cx="223338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MNP cross-section</a:t>
            </a:r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D4C96D4F-9E82-8A00-F050-15F13685B6B9}"/>
              </a:ext>
            </a:extLst>
          </p:cNvPr>
          <p:cNvGrpSpPr>
            <a:grpSpLocks noChangeAspect="1"/>
          </p:cNvGrpSpPr>
          <p:nvPr/>
        </p:nvGrpSpPr>
        <p:grpSpPr>
          <a:xfrm>
            <a:off x="649003" y="796819"/>
            <a:ext cx="6127000" cy="2315593"/>
            <a:chOff x="428596" y="1714488"/>
            <a:chExt cx="8236778" cy="3519488"/>
          </a:xfrm>
        </p:grpSpPr>
        <p:pic>
          <p:nvPicPr>
            <p:cNvPr id="14" name="Picture 13" descr="D:\AAADocuments\AAAARESEARCH\EIT-SHG\makale1-suppression of nonlinearities\ver1\fig1\3\leftMNP.tif">
              <a:extLst>
                <a:ext uri="{FF2B5EF4-FFF2-40B4-BE49-F238E27FC236}">
                  <a16:creationId xmlns:a16="http://schemas.microsoft.com/office/drawing/2014/main" id="{A5CA94E0-5BCD-66A3-9670-BDA3AE2DCA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8596" y="1714488"/>
              <a:ext cx="3507581" cy="3378994"/>
            </a:xfrm>
            <a:prstGeom prst="rect">
              <a:avLst/>
            </a:prstGeom>
            <a:noFill/>
          </p:spPr>
        </p:pic>
        <p:pic>
          <p:nvPicPr>
            <p:cNvPr id="15" name="Picture 14" descr="D:\AAADocuments\AAAARESEARCH\EIT-SHG\makale1-suppression of nonlinearities\ver1\fig1\3\rightMNP.tif">
              <a:extLst>
                <a:ext uri="{FF2B5EF4-FFF2-40B4-BE49-F238E27FC236}">
                  <a16:creationId xmlns:a16="http://schemas.microsoft.com/office/drawing/2014/main" id="{1FB6DB6E-C0BC-5E56-9891-792946C473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86380" y="1785926"/>
              <a:ext cx="3378994" cy="3293269"/>
            </a:xfrm>
            <a:prstGeom prst="rect">
              <a:avLst/>
            </a:prstGeom>
            <a:noFill/>
          </p:spPr>
        </p:pic>
        <p:pic>
          <p:nvPicPr>
            <p:cNvPr id="16" name="Picture 15" descr="D:\AAADocuments\AAAARESEARCH\EIT-SHG\makale1-suppression of nonlinearities\ver1\fig1\3\field.tif">
              <a:extLst>
                <a:ext uri="{FF2B5EF4-FFF2-40B4-BE49-F238E27FC236}">
                  <a16:creationId xmlns:a16="http://schemas.microsoft.com/office/drawing/2014/main" id="{78804EBA-2506-5755-177B-2E6FD2479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7488" y="1785926"/>
              <a:ext cx="3476625" cy="3448050"/>
            </a:xfrm>
            <a:prstGeom prst="rect">
              <a:avLst/>
            </a:prstGeom>
            <a:noFill/>
          </p:spPr>
        </p:pic>
        <p:pic>
          <p:nvPicPr>
            <p:cNvPr id="17" name="Picture 3" descr="D:\AAADocuments\AAAARESEARCH\EIT-SHG\makale1-suppression of nonlinearities\ver1\fig1\QD.tif">
              <a:extLst>
                <a:ext uri="{FF2B5EF4-FFF2-40B4-BE49-F238E27FC236}">
                  <a16:creationId xmlns:a16="http://schemas.microsoft.com/office/drawing/2014/main" id="{28619FEC-7D6C-E670-C424-26A354E2AE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214810" y="3000372"/>
              <a:ext cx="928694" cy="882259"/>
            </a:xfrm>
            <a:prstGeom prst="rect">
              <a:avLst/>
            </a:prstGeom>
            <a:gradFill flip="none" rotWithShape="1">
              <a:gsLst>
                <a:gs pos="93000">
                  <a:srgbClr val="FF0000">
                    <a:alpha val="0"/>
                  </a:srgbClr>
                </a:gs>
                <a:gs pos="0">
                  <a:schemeClr val="bg1">
                    <a:alpha val="63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2E48459-502C-38E1-C4DC-28D1A5793617}"/>
                </a:ext>
              </a:extLst>
            </p:cNvPr>
            <p:cNvSpPr/>
            <p:nvPr/>
          </p:nvSpPr>
          <p:spPr>
            <a:xfrm>
              <a:off x="4000496" y="3000372"/>
              <a:ext cx="1071570" cy="857256"/>
            </a:xfrm>
            <a:prstGeom prst="ellipse">
              <a:avLst/>
            </a:prstGeom>
            <a:solidFill>
              <a:srgbClr val="DC24AC">
                <a:alpha val="43000"/>
              </a:srgb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5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u="sng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EEC0AA1-4B6E-99E5-2354-F54DA48BACC8}"/>
                </a:ext>
              </a:extLst>
            </p:cNvPr>
            <p:cNvSpPr/>
            <p:nvPr/>
          </p:nvSpPr>
          <p:spPr>
            <a:xfrm>
              <a:off x="1462795" y="4214819"/>
              <a:ext cx="1246012" cy="7952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800" b="1" dirty="0">
                  <a:ln w="11430"/>
                  <a:solidFill>
                    <a:srgbClr val="FF99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MNP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7E4F615-3B2F-1A6F-C490-4B39AA7B80A8}"/>
                </a:ext>
              </a:extLst>
            </p:cNvPr>
            <p:cNvSpPr/>
            <p:nvPr/>
          </p:nvSpPr>
          <p:spPr>
            <a:xfrm>
              <a:off x="6320580" y="4286256"/>
              <a:ext cx="1246012" cy="7952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800" b="1" dirty="0">
                  <a:ln w="11430"/>
                  <a:solidFill>
                    <a:srgbClr val="FF99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MNP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672FEF-1B92-E190-01FA-53B0FCD1749A}"/>
                </a:ext>
              </a:extLst>
            </p:cNvPr>
            <p:cNvSpPr txBox="1"/>
            <p:nvPr/>
          </p:nvSpPr>
          <p:spPr>
            <a:xfrm>
              <a:off x="3925532" y="4435435"/>
              <a:ext cx="1332091" cy="65490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n w="3175">
                    <a:solidFill>
                      <a:schemeClr val="tx1"/>
                    </a:solidFill>
                  </a:ln>
                  <a:solidFill>
                    <a:srgbClr val="DC24AC"/>
                  </a:solidFill>
                </a:rPr>
                <a:t>Quantum</a:t>
              </a:r>
            </a:p>
            <a:p>
              <a:pPr algn="ctr"/>
              <a:r>
                <a:rPr lang="en-US" sz="1400" b="1" dirty="0">
                  <a:ln w="3175">
                    <a:solidFill>
                      <a:schemeClr val="tx1"/>
                    </a:solidFill>
                  </a:ln>
                  <a:solidFill>
                    <a:srgbClr val="DC24AC"/>
                  </a:solidFill>
                </a:rPr>
                <a:t>Emitter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035438C-6062-C240-5C22-E42A89AAB3B6}"/>
              </a:ext>
            </a:extLst>
          </p:cNvPr>
          <p:cNvCxnSpPr>
            <a:stCxn id="18" idx="4"/>
            <a:endCxn id="25" idx="1"/>
          </p:cNvCxnSpPr>
          <p:nvPr/>
        </p:nvCxnSpPr>
        <p:spPr bwMode="auto">
          <a:xfrm>
            <a:off x="3704541" y="2206864"/>
            <a:ext cx="3239404" cy="80631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FDBE4A8-3A9C-7225-7BEA-695105AEE5E8}"/>
              </a:ext>
            </a:extLst>
          </p:cNvPr>
          <p:cNvSpPr txBox="1"/>
          <p:nvPr/>
        </p:nvSpPr>
        <p:spPr>
          <a:xfrm>
            <a:off x="6943945" y="2690011"/>
            <a:ext cx="223338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CC"/>
                </a:solidFill>
              </a:rPr>
              <a:t>QD, </a:t>
            </a:r>
            <a:r>
              <a:rPr lang="en-US" b="1" dirty="0">
                <a:solidFill>
                  <a:srgbClr val="CC00CC"/>
                </a:solidFill>
              </a:rPr>
              <a:t>Color-center</a:t>
            </a:r>
          </a:p>
          <a:p>
            <a:r>
              <a:rPr lang="en-US" dirty="0"/>
              <a:t>at the hot-spot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8845F11-F104-E7CB-ECEB-8E34DAC72A8C}"/>
              </a:ext>
            </a:extLst>
          </p:cNvPr>
          <p:cNvGrpSpPr/>
          <p:nvPr/>
        </p:nvGrpSpPr>
        <p:grpSpPr>
          <a:xfrm>
            <a:off x="476115" y="978851"/>
            <a:ext cx="1681509" cy="653900"/>
            <a:chOff x="319385" y="1276587"/>
            <a:chExt cx="1681509" cy="653900"/>
          </a:xfrm>
        </p:grpSpPr>
        <p:pic>
          <p:nvPicPr>
            <p:cNvPr id="27" name="Picture 4" descr="D:\AAADocuments\AAAARESEARCH\EIT-SHG\makale1-suppression of nonlinearities\ver1\fig1\fig1b\wavered.tif">
              <a:extLst>
                <a:ext uri="{FF2B5EF4-FFF2-40B4-BE49-F238E27FC236}">
                  <a16:creationId xmlns:a16="http://schemas.microsoft.com/office/drawing/2014/main" id="{57FC9D32-B583-518A-60A5-F9D2068845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7820000">
              <a:off x="1148944" y="643859"/>
              <a:ext cx="219221" cy="1484678"/>
            </a:xfrm>
            <a:prstGeom prst="rect">
              <a:avLst/>
            </a:prstGeom>
            <a:noFill/>
          </p:spPr>
        </p:pic>
        <p:pic>
          <p:nvPicPr>
            <p:cNvPr id="28" name="Picture 4" descr="D:\AAADocuments\AAAARESEARCH\EIT-SHG\makale1-suppression of nonlinearities\ver1\fig1\fig1b\wavered.tif">
              <a:extLst>
                <a:ext uri="{FF2B5EF4-FFF2-40B4-BE49-F238E27FC236}">
                  <a16:creationId xmlns:a16="http://schemas.microsoft.com/office/drawing/2014/main" id="{4CAE75FA-FC04-162B-D92E-CDDD9743C7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7820000">
              <a:off x="1050529" y="854939"/>
              <a:ext cx="219221" cy="1484678"/>
            </a:xfrm>
            <a:prstGeom prst="rect">
              <a:avLst/>
            </a:prstGeom>
            <a:noFill/>
          </p:spPr>
        </p:pic>
        <p:pic>
          <p:nvPicPr>
            <p:cNvPr id="29" name="Picture 4" descr="D:\AAADocuments\AAAARESEARCH\EIT-SHG\makale1-suppression of nonlinearities\ver1\fig1\fig1b\wavered.tif">
              <a:extLst>
                <a:ext uri="{FF2B5EF4-FFF2-40B4-BE49-F238E27FC236}">
                  <a16:creationId xmlns:a16="http://schemas.microsoft.com/office/drawing/2014/main" id="{4A1756CE-6846-995F-74CA-359F694141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7820000">
              <a:off x="952113" y="1078538"/>
              <a:ext cx="219221" cy="1484678"/>
            </a:xfrm>
            <a:prstGeom prst="rect">
              <a:avLst/>
            </a:prstGeom>
            <a:noFill/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EBB3C12-042C-9EB9-8F85-20F1F6423EC1}"/>
              </a:ext>
            </a:extLst>
          </p:cNvPr>
          <p:cNvSpPr txBox="1"/>
          <p:nvPr/>
        </p:nvSpPr>
        <p:spPr>
          <a:xfrm>
            <a:off x="951168" y="1588866"/>
            <a:ext cx="672468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ω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3" descr="D:\AAADocuments\AAAARESEARCH\EIT-SHG\makale1-suppression of nonlinearities\ver1\fig1\fig1b\wave1.tif">
            <a:extLst>
              <a:ext uri="{FF2B5EF4-FFF2-40B4-BE49-F238E27FC236}">
                <a16:creationId xmlns:a16="http://schemas.microsoft.com/office/drawing/2014/main" id="{BB2453B7-FDB1-3490-20A6-7EB79CB2D46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 flipV="1">
            <a:off x="4196051" y="2059585"/>
            <a:ext cx="385291" cy="1871095"/>
          </a:xfrm>
          <a:prstGeom prst="rect">
            <a:avLst/>
          </a:prstGeom>
          <a:noFill/>
          <a:scene3d>
            <a:camera prst="orthographicFront">
              <a:rot lat="0" lon="0" rev="17700000"/>
            </a:camera>
            <a:lightRig rig="threePt" dir="t"/>
          </a:scene3d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B6080C0-DAA5-FA74-7730-F6B23A8B3C30}"/>
              </a:ext>
            </a:extLst>
          </p:cNvPr>
          <p:cNvSpPr txBox="1"/>
          <p:nvPr/>
        </p:nvSpPr>
        <p:spPr>
          <a:xfrm>
            <a:off x="4541737" y="3366793"/>
            <a:ext cx="808546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l-GR" sz="32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ω</a:t>
            </a:r>
            <a:endParaRPr lang="en-US" sz="3200" b="1" dirty="0">
              <a:solidFill>
                <a:srgbClr val="0066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49DF22-2D1D-1D6D-9779-7612E205D00A}"/>
              </a:ext>
            </a:extLst>
          </p:cNvPr>
          <p:cNvSpPr txBox="1"/>
          <p:nvPr/>
        </p:nvSpPr>
        <p:spPr>
          <a:xfrm>
            <a:off x="4034456" y="3176762"/>
            <a:ext cx="808546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617083C-276A-3694-8885-87BCBF35863D}"/>
              </a:ext>
            </a:extLst>
          </p:cNvPr>
          <p:cNvSpPr txBox="1"/>
          <p:nvPr/>
        </p:nvSpPr>
        <p:spPr>
          <a:xfrm>
            <a:off x="4633706" y="2986928"/>
            <a:ext cx="808546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7FDA11-C640-AB1C-523E-2340BBCC84F7}"/>
              </a:ext>
            </a:extLst>
          </p:cNvPr>
          <p:cNvCxnSpPr>
            <a:stCxn id="11" idx="3"/>
          </p:cNvCxnSpPr>
          <p:nvPr/>
        </p:nvCxnSpPr>
        <p:spPr bwMode="auto">
          <a:xfrm>
            <a:off x="6862946" y="5204930"/>
            <a:ext cx="1220511" cy="18466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249ED24-D7B2-EEE4-5AF9-0F63320A2052}"/>
              </a:ext>
            </a:extLst>
          </p:cNvPr>
          <p:cNvSpPr txBox="1"/>
          <p:nvPr/>
        </p:nvSpPr>
        <p:spPr>
          <a:xfrm>
            <a:off x="8083456" y="5204928"/>
            <a:ext cx="22333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modes of </a:t>
            </a:r>
            <a:r>
              <a:rPr lang="en-US" dirty="0">
                <a:solidFill>
                  <a:srgbClr val="FF9900"/>
                </a:solidFill>
              </a:rPr>
              <a:t>MNP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F70F927-6832-40A3-AD3C-D13797E9362D}"/>
              </a:ext>
            </a:extLst>
          </p:cNvPr>
          <p:cNvSpPr/>
          <p:nvPr/>
        </p:nvSpPr>
        <p:spPr>
          <a:xfrm>
            <a:off x="-1785" y="6293453"/>
            <a:ext cx="9179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[4]  D.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Turkpence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Gursoy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B.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Akguc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Alpan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Bek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M. E.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Tasgin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 Opt. 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105009 (2014).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[5]  Chapter 1, in Fano resonances in optics and microwaves: Physics and application (2018), Springer Publishing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0059FA-6CD6-48D5-B229-E2CA43246EBA}"/>
              </a:ext>
            </a:extLst>
          </p:cNvPr>
          <p:cNvSpPr txBox="1"/>
          <p:nvPr/>
        </p:nvSpPr>
        <p:spPr>
          <a:xfrm>
            <a:off x="7473201" y="5901637"/>
            <a:ext cx="15770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CC00CC"/>
                </a:solidFill>
              </a:rPr>
              <a:t>ω</a:t>
            </a:r>
            <a:r>
              <a:rPr lang="en-US" b="1" baseline="-25000" dirty="0">
                <a:solidFill>
                  <a:srgbClr val="CC00CC"/>
                </a:solidFill>
              </a:rPr>
              <a:t>QE</a:t>
            </a:r>
            <a:r>
              <a:rPr lang="en-US" b="1" dirty="0">
                <a:solidFill>
                  <a:srgbClr val="CC00CC"/>
                </a:solidFill>
              </a:rPr>
              <a:t> </a:t>
            </a:r>
            <a:r>
              <a:rPr lang="en-US" b="1" dirty="0"/>
              <a:t>~</a:t>
            </a:r>
            <a:r>
              <a:rPr lang="en-US" b="1" dirty="0">
                <a:solidFill>
                  <a:srgbClr val="CC00CC"/>
                </a:solidFill>
              </a:rPr>
              <a:t> </a:t>
            </a:r>
            <a:r>
              <a:rPr lang="en-US" b="1" dirty="0">
                <a:solidFill>
                  <a:srgbClr val="0066FF"/>
                </a:solidFill>
              </a:rPr>
              <a:t>2</a:t>
            </a:r>
            <a:r>
              <a:rPr lang="el-GR" b="1" dirty="0">
                <a:solidFill>
                  <a:srgbClr val="0066FF"/>
                </a:solidFill>
              </a:rPr>
              <a:t>ω</a:t>
            </a:r>
            <a:r>
              <a:rPr lang="en-US" b="1" dirty="0"/>
              <a:t>~</a:t>
            </a:r>
            <a:r>
              <a:rPr lang="el-GR" b="1" dirty="0"/>
              <a:t>ω</a:t>
            </a:r>
            <a:r>
              <a:rPr lang="en-US" b="1" baseline="-25000" dirty="0"/>
              <a:t>2</a:t>
            </a:r>
            <a:endParaRPr lang="en-US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11469FB-3A90-4BF0-8F67-F3F84756273C}"/>
              </a:ext>
            </a:extLst>
          </p:cNvPr>
          <p:cNvSpPr txBox="1"/>
          <p:nvPr/>
        </p:nvSpPr>
        <p:spPr>
          <a:xfrm>
            <a:off x="5761045" y="5876904"/>
            <a:ext cx="66990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CC00CC"/>
                </a:solidFill>
              </a:rPr>
              <a:t>ω</a:t>
            </a:r>
            <a:r>
              <a:rPr lang="en-US" b="1" baseline="-25000" dirty="0">
                <a:solidFill>
                  <a:srgbClr val="CC00CC"/>
                </a:solidFill>
              </a:rPr>
              <a:t>QE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868074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10EFB89C-66A5-4077-B6CB-5FEE2AA08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27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Enhancement/suppression of Second Harmonic Generation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1" name="Picture 2" descr="D:\AAADocuments\AAAARESEARCH\presentations\Hacettepe\SHGprocess.tif">
            <a:extLst>
              <a:ext uri="{FF2B5EF4-FFF2-40B4-BE49-F238E27FC236}">
                <a16:creationId xmlns:a16="http://schemas.microsoft.com/office/drawing/2014/main" id="{8E8F5B1D-ED44-71C7-BCAB-4FB8CB2AF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8061" y="4080500"/>
            <a:ext cx="4834885" cy="2248859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3A6690-05F5-D1E5-0211-4E60F08799DD}"/>
              </a:ext>
            </a:extLst>
          </p:cNvPr>
          <p:cNvSpPr txBox="1"/>
          <p:nvPr/>
        </p:nvSpPr>
        <p:spPr>
          <a:xfrm rot="16200000">
            <a:off x="714745" y="5051675"/>
            <a:ext cx="223338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MNP cross-section</a:t>
            </a:r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D4C96D4F-9E82-8A00-F050-15F13685B6B9}"/>
              </a:ext>
            </a:extLst>
          </p:cNvPr>
          <p:cNvGrpSpPr>
            <a:grpSpLocks noChangeAspect="1"/>
          </p:cNvGrpSpPr>
          <p:nvPr/>
        </p:nvGrpSpPr>
        <p:grpSpPr>
          <a:xfrm>
            <a:off x="649003" y="796819"/>
            <a:ext cx="6127000" cy="2315593"/>
            <a:chOff x="428596" y="1714488"/>
            <a:chExt cx="8236778" cy="3519488"/>
          </a:xfrm>
        </p:grpSpPr>
        <p:pic>
          <p:nvPicPr>
            <p:cNvPr id="14" name="Picture 13" descr="D:\AAADocuments\AAAARESEARCH\EIT-SHG\makale1-suppression of nonlinearities\ver1\fig1\3\leftMNP.tif">
              <a:extLst>
                <a:ext uri="{FF2B5EF4-FFF2-40B4-BE49-F238E27FC236}">
                  <a16:creationId xmlns:a16="http://schemas.microsoft.com/office/drawing/2014/main" id="{A5CA94E0-5BCD-66A3-9670-BDA3AE2DCA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8596" y="1714488"/>
              <a:ext cx="3507581" cy="3378994"/>
            </a:xfrm>
            <a:prstGeom prst="rect">
              <a:avLst/>
            </a:prstGeom>
            <a:noFill/>
          </p:spPr>
        </p:pic>
        <p:pic>
          <p:nvPicPr>
            <p:cNvPr id="15" name="Picture 14" descr="D:\AAADocuments\AAAARESEARCH\EIT-SHG\makale1-suppression of nonlinearities\ver1\fig1\3\rightMNP.tif">
              <a:extLst>
                <a:ext uri="{FF2B5EF4-FFF2-40B4-BE49-F238E27FC236}">
                  <a16:creationId xmlns:a16="http://schemas.microsoft.com/office/drawing/2014/main" id="{1FB6DB6E-C0BC-5E56-9891-792946C473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86380" y="1785926"/>
              <a:ext cx="3378994" cy="3293269"/>
            </a:xfrm>
            <a:prstGeom prst="rect">
              <a:avLst/>
            </a:prstGeom>
            <a:noFill/>
          </p:spPr>
        </p:pic>
        <p:pic>
          <p:nvPicPr>
            <p:cNvPr id="16" name="Picture 15" descr="D:\AAADocuments\AAAARESEARCH\EIT-SHG\makale1-suppression of nonlinearities\ver1\fig1\3\field.tif">
              <a:extLst>
                <a:ext uri="{FF2B5EF4-FFF2-40B4-BE49-F238E27FC236}">
                  <a16:creationId xmlns:a16="http://schemas.microsoft.com/office/drawing/2014/main" id="{78804EBA-2506-5755-177B-2E6FD2479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7488" y="1785926"/>
              <a:ext cx="3476625" cy="3448050"/>
            </a:xfrm>
            <a:prstGeom prst="rect">
              <a:avLst/>
            </a:prstGeom>
            <a:noFill/>
          </p:spPr>
        </p:pic>
        <p:pic>
          <p:nvPicPr>
            <p:cNvPr id="17" name="Picture 3" descr="D:\AAADocuments\AAAARESEARCH\EIT-SHG\makale1-suppression of nonlinearities\ver1\fig1\QD.tif">
              <a:extLst>
                <a:ext uri="{FF2B5EF4-FFF2-40B4-BE49-F238E27FC236}">
                  <a16:creationId xmlns:a16="http://schemas.microsoft.com/office/drawing/2014/main" id="{28619FEC-7D6C-E670-C424-26A354E2AE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214810" y="3000372"/>
              <a:ext cx="928694" cy="882259"/>
            </a:xfrm>
            <a:prstGeom prst="rect">
              <a:avLst/>
            </a:prstGeom>
            <a:gradFill flip="none" rotWithShape="1">
              <a:gsLst>
                <a:gs pos="93000">
                  <a:srgbClr val="FF0000">
                    <a:alpha val="0"/>
                  </a:srgbClr>
                </a:gs>
                <a:gs pos="0">
                  <a:schemeClr val="bg1">
                    <a:alpha val="63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2E48459-502C-38E1-C4DC-28D1A5793617}"/>
                </a:ext>
              </a:extLst>
            </p:cNvPr>
            <p:cNvSpPr/>
            <p:nvPr/>
          </p:nvSpPr>
          <p:spPr>
            <a:xfrm>
              <a:off x="4000496" y="3000372"/>
              <a:ext cx="1071570" cy="857256"/>
            </a:xfrm>
            <a:prstGeom prst="ellipse">
              <a:avLst/>
            </a:prstGeom>
            <a:solidFill>
              <a:srgbClr val="DC24AC">
                <a:alpha val="43000"/>
              </a:srgb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5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u="sng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EEC0AA1-4B6E-99E5-2354-F54DA48BACC8}"/>
                </a:ext>
              </a:extLst>
            </p:cNvPr>
            <p:cNvSpPr/>
            <p:nvPr/>
          </p:nvSpPr>
          <p:spPr>
            <a:xfrm>
              <a:off x="1462795" y="4214819"/>
              <a:ext cx="1246012" cy="7952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800" b="1" dirty="0">
                  <a:ln w="11430"/>
                  <a:solidFill>
                    <a:srgbClr val="FF99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MNP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7E4F615-3B2F-1A6F-C490-4B39AA7B80A8}"/>
                </a:ext>
              </a:extLst>
            </p:cNvPr>
            <p:cNvSpPr/>
            <p:nvPr/>
          </p:nvSpPr>
          <p:spPr>
            <a:xfrm>
              <a:off x="6320580" y="4286256"/>
              <a:ext cx="1246012" cy="79524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800" b="1" dirty="0">
                  <a:ln w="11430"/>
                  <a:solidFill>
                    <a:srgbClr val="FF99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MNP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672FEF-1B92-E190-01FA-53B0FCD1749A}"/>
                </a:ext>
              </a:extLst>
            </p:cNvPr>
            <p:cNvSpPr txBox="1"/>
            <p:nvPr/>
          </p:nvSpPr>
          <p:spPr>
            <a:xfrm>
              <a:off x="3925532" y="4435435"/>
              <a:ext cx="1332091" cy="654909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n w="3175">
                    <a:solidFill>
                      <a:schemeClr val="tx1"/>
                    </a:solidFill>
                  </a:ln>
                  <a:solidFill>
                    <a:srgbClr val="DC24AC"/>
                  </a:solidFill>
                </a:rPr>
                <a:t>Quantum</a:t>
              </a:r>
            </a:p>
            <a:p>
              <a:pPr algn="ctr"/>
              <a:r>
                <a:rPr lang="en-US" sz="1400" b="1" dirty="0">
                  <a:ln w="3175">
                    <a:solidFill>
                      <a:schemeClr val="tx1"/>
                    </a:solidFill>
                  </a:ln>
                  <a:solidFill>
                    <a:srgbClr val="DC24AC"/>
                  </a:solidFill>
                </a:rPr>
                <a:t>Emitter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035438C-6062-C240-5C22-E42A89AAB3B6}"/>
              </a:ext>
            </a:extLst>
          </p:cNvPr>
          <p:cNvCxnSpPr>
            <a:stCxn id="18" idx="4"/>
            <a:endCxn id="25" idx="1"/>
          </p:cNvCxnSpPr>
          <p:nvPr/>
        </p:nvCxnSpPr>
        <p:spPr bwMode="auto">
          <a:xfrm>
            <a:off x="3704541" y="2206864"/>
            <a:ext cx="3239404" cy="806312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FDBE4A8-3A9C-7225-7BEA-695105AEE5E8}"/>
              </a:ext>
            </a:extLst>
          </p:cNvPr>
          <p:cNvSpPr txBox="1"/>
          <p:nvPr/>
        </p:nvSpPr>
        <p:spPr>
          <a:xfrm>
            <a:off x="6943945" y="2690011"/>
            <a:ext cx="223338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C00CC"/>
                </a:solidFill>
              </a:rPr>
              <a:t>QD, </a:t>
            </a:r>
            <a:r>
              <a:rPr lang="en-US" b="1" dirty="0">
                <a:solidFill>
                  <a:srgbClr val="CC00CC"/>
                </a:solidFill>
              </a:rPr>
              <a:t>Color-center</a:t>
            </a:r>
          </a:p>
          <a:p>
            <a:r>
              <a:rPr lang="en-US" dirty="0"/>
              <a:t>at the hot-spot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8845F11-F104-E7CB-ECEB-8E34DAC72A8C}"/>
              </a:ext>
            </a:extLst>
          </p:cNvPr>
          <p:cNvGrpSpPr/>
          <p:nvPr/>
        </p:nvGrpSpPr>
        <p:grpSpPr>
          <a:xfrm>
            <a:off x="476115" y="978851"/>
            <a:ext cx="1681509" cy="653900"/>
            <a:chOff x="319385" y="1276587"/>
            <a:chExt cx="1681509" cy="653900"/>
          </a:xfrm>
        </p:grpSpPr>
        <p:pic>
          <p:nvPicPr>
            <p:cNvPr id="27" name="Picture 4" descr="D:\AAADocuments\AAAARESEARCH\EIT-SHG\makale1-suppression of nonlinearities\ver1\fig1\fig1b\wavered.tif">
              <a:extLst>
                <a:ext uri="{FF2B5EF4-FFF2-40B4-BE49-F238E27FC236}">
                  <a16:creationId xmlns:a16="http://schemas.microsoft.com/office/drawing/2014/main" id="{57FC9D32-B583-518A-60A5-F9D2068845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7820000">
              <a:off x="1148944" y="643859"/>
              <a:ext cx="219221" cy="1484678"/>
            </a:xfrm>
            <a:prstGeom prst="rect">
              <a:avLst/>
            </a:prstGeom>
            <a:noFill/>
          </p:spPr>
        </p:pic>
        <p:pic>
          <p:nvPicPr>
            <p:cNvPr id="28" name="Picture 4" descr="D:\AAADocuments\AAAARESEARCH\EIT-SHG\makale1-suppression of nonlinearities\ver1\fig1\fig1b\wavered.tif">
              <a:extLst>
                <a:ext uri="{FF2B5EF4-FFF2-40B4-BE49-F238E27FC236}">
                  <a16:creationId xmlns:a16="http://schemas.microsoft.com/office/drawing/2014/main" id="{4CAE75FA-FC04-162B-D92E-CDDD9743C7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7820000">
              <a:off x="1050529" y="854939"/>
              <a:ext cx="219221" cy="1484678"/>
            </a:xfrm>
            <a:prstGeom prst="rect">
              <a:avLst/>
            </a:prstGeom>
            <a:noFill/>
          </p:spPr>
        </p:pic>
        <p:pic>
          <p:nvPicPr>
            <p:cNvPr id="29" name="Picture 4" descr="D:\AAADocuments\AAAARESEARCH\EIT-SHG\makale1-suppression of nonlinearities\ver1\fig1\fig1b\wavered.tif">
              <a:extLst>
                <a:ext uri="{FF2B5EF4-FFF2-40B4-BE49-F238E27FC236}">
                  <a16:creationId xmlns:a16="http://schemas.microsoft.com/office/drawing/2014/main" id="{4A1756CE-6846-995F-74CA-359F694141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7820000">
              <a:off x="952113" y="1078538"/>
              <a:ext cx="219221" cy="1484678"/>
            </a:xfrm>
            <a:prstGeom prst="rect">
              <a:avLst/>
            </a:prstGeom>
            <a:noFill/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EBB3C12-042C-9EB9-8F85-20F1F6423EC1}"/>
              </a:ext>
            </a:extLst>
          </p:cNvPr>
          <p:cNvSpPr txBox="1"/>
          <p:nvPr/>
        </p:nvSpPr>
        <p:spPr>
          <a:xfrm>
            <a:off x="951168" y="1588866"/>
            <a:ext cx="672468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l-GR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ω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3" descr="D:\AAADocuments\AAAARESEARCH\EIT-SHG\makale1-suppression of nonlinearities\ver1\fig1\fig1b\wave1.tif">
            <a:extLst>
              <a:ext uri="{FF2B5EF4-FFF2-40B4-BE49-F238E27FC236}">
                <a16:creationId xmlns:a16="http://schemas.microsoft.com/office/drawing/2014/main" id="{BB2453B7-FDB1-3490-20A6-7EB79CB2D46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 flipV="1">
            <a:off x="4196051" y="2059585"/>
            <a:ext cx="385291" cy="1871095"/>
          </a:xfrm>
          <a:prstGeom prst="rect">
            <a:avLst/>
          </a:prstGeom>
          <a:noFill/>
          <a:scene3d>
            <a:camera prst="orthographicFront">
              <a:rot lat="0" lon="0" rev="17700000"/>
            </a:camera>
            <a:lightRig rig="threePt" dir="t"/>
          </a:scene3d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B6080C0-DAA5-FA74-7730-F6B23A8B3C30}"/>
              </a:ext>
            </a:extLst>
          </p:cNvPr>
          <p:cNvSpPr txBox="1"/>
          <p:nvPr/>
        </p:nvSpPr>
        <p:spPr>
          <a:xfrm>
            <a:off x="4541737" y="3366793"/>
            <a:ext cx="808546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l-GR" sz="32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ω</a:t>
            </a:r>
            <a:endParaRPr lang="en-US" sz="3200" b="1" dirty="0">
              <a:solidFill>
                <a:srgbClr val="0066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49DF22-2D1D-1D6D-9779-7612E205D00A}"/>
              </a:ext>
            </a:extLst>
          </p:cNvPr>
          <p:cNvSpPr txBox="1"/>
          <p:nvPr/>
        </p:nvSpPr>
        <p:spPr>
          <a:xfrm>
            <a:off x="4034456" y="3176762"/>
            <a:ext cx="808546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617083C-276A-3694-8885-87BCBF35863D}"/>
              </a:ext>
            </a:extLst>
          </p:cNvPr>
          <p:cNvSpPr txBox="1"/>
          <p:nvPr/>
        </p:nvSpPr>
        <p:spPr>
          <a:xfrm>
            <a:off x="4633706" y="2986928"/>
            <a:ext cx="808546" cy="619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7FDA11-C640-AB1C-523E-2340BBCC84F7}"/>
              </a:ext>
            </a:extLst>
          </p:cNvPr>
          <p:cNvCxnSpPr>
            <a:stCxn id="11" idx="3"/>
          </p:cNvCxnSpPr>
          <p:nvPr/>
        </p:nvCxnSpPr>
        <p:spPr bwMode="auto">
          <a:xfrm>
            <a:off x="6862946" y="5204930"/>
            <a:ext cx="1220511" cy="18466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249ED24-D7B2-EEE4-5AF9-0F63320A2052}"/>
              </a:ext>
            </a:extLst>
          </p:cNvPr>
          <p:cNvSpPr txBox="1"/>
          <p:nvPr/>
        </p:nvSpPr>
        <p:spPr>
          <a:xfrm>
            <a:off x="8083456" y="5204928"/>
            <a:ext cx="223338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modes of </a:t>
            </a:r>
            <a:r>
              <a:rPr lang="en-US" dirty="0">
                <a:solidFill>
                  <a:srgbClr val="FF9900"/>
                </a:solidFill>
              </a:rPr>
              <a:t>MNP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F70F927-6832-40A3-AD3C-D13797E9362D}"/>
              </a:ext>
            </a:extLst>
          </p:cNvPr>
          <p:cNvSpPr/>
          <p:nvPr/>
        </p:nvSpPr>
        <p:spPr>
          <a:xfrm>
            <a:off x="-1785" y="6293453"/>
            <a:ext cx="9179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[4]  D.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Turkpence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Gursoy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B.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Akguc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Alpan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Bek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M. E.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Tasgin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J. Opt. 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105009 (2014).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[5]  Chapter 1, in Fano resonances in optics and microwaves: Physics and application (2018), Springer Publishing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0059FA-6CD6-48D5-B229-E2CA43246EBA}"/>
              </a:ext>
            </a:extLst>
          </p:cNvPr>
          <p:cNvSpPr txBox="1"/>
          <p:nvPr/>
        </p:nvSpPr>
        <p:spPr>
          <a:xfrm>
            <a:off x="7473201" y="5901637"/>
            <a:ext cx="15770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CC00CC"/>
                </a:solidFill>
              </a:rPr>
              <a:t>ω</a:t>
            </a:r>
            <a:r>
              <a:rPr lang="en-US" b="1" baseline="-25000" dirty="0">
                <a:solidFill>
                  <a:srgbClr val="CC00CC"/>
                </a:solidFill>
              </a:rPr>
              <a:t>QE</a:t>
            </a:r>
            <a:r>
              <a:rPr lang="en-US" b="1" dirty="0">
                <a:solidFill>
                  <a:srgbClr val="CC00CC"/>
                </a:solidFill>
              </a:rPr>
              <a:t> </a:t>
            </a:r>
            <a:r>
              <a:rPr lang="en-US" b="1" dirty="0"/>
              <a:t>~</a:t>
            </a:r>
            <a:r>
              <a:rPr lang="en-US" b="1" dirty="0">
                <a:solidFill>
                  <a:srgbClr val="CC00CC"/>
                </a:solidFill>
              </a:rPr>
              <a:t> </a:t>
            </a:r>
            <a:r>
              <a:rPr lang="en-US" b="1" dirty="0">
                <a:solidFill>
                  <a:srgbClr val="0066FF"/>
                </a:solidFill>
              </a:rPr>
              <a:t>2</a:t>
            </a:r>
            <a:r>
              <a:rPr lang="el-GR" b="1" dirty="0">
                <a:solidFill>
                  <a:srgbClr val="0066FF"/>
                </a:solidFill>
              </a:rPr>
              <a:t>ω</a:t>
            </a:r>
            <a:r>
              <a:rPr lang="en-US" b="1" dirty="0"/>
              <a:t>~</a:t>
            </a:r>
            <a:r>
              <a:rPr lang="el-GR" b="1" dirty="0"/>
              <a:t>ω</a:t>
            </a:r>
            <a:r>
              <a:rPr lang="en-US" b="1" baseline="-25000" dirty="0"/>
              <a:t>2</a:t>
            </a:r>
            <a:endParaRPr lang="en-US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11469FB-3A90-4BF0-8F67-F3F84756273C}"/>
              </a:ext>
            </a:extLst>
          </p:cNvPr>
          <p:cNvSpPr txBox="1"/>
          <p:nvPr/>
        </p:nvSpPr>
        <p:spPr>
          <a:xfrm>
            <a:off x="5761045" y="5876904"/>
            <a:ext cx="66990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CC00CC"/>
                </a:solidFill>
              </a:rPr>
              <a:t>ω</a:t>
            </a:r>
            <a:r>
              <a:rPr lang="en-US" b="1" baseline="-25000" dirty="0">
                <a:solidFill>
                  <a:srgbClr val="CC00CC"/>
                </a:solidFill>
              </a:rPr>
              <a:t>QE</a:t>
            </a:r>
            <a:endParaRPr lang="en-US" b="1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9AAF5A41-0E34-E933-1049-FEA9EDC2F216}"/>
              </a:ext>
            </a:extLst>
          </p:cNvPr>
          <p:cNvSpPr/>
          <p:nvPr/>
        </p:nvSpPr>
        <p:spPr>
          <a:xfrm>
            <a:off x="9050281" y="5954921"/>
            <a:ext cx="436538" cy="2627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88564C-48ED-AD7F-C6C9-73E7266B23E8}"/>
              </a:ext>
            </a:extLst>
          </p:cNvPr>
          <p:cNvSpPr txBox="1"/>
          <p:nvPr/>
        </p:nvSpPr>
        <p:spPr>
          <a:xfrm>
            <a:off x="9486819" y="5763136"/>
            <a:ext cx="175839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Linear response </a:t>
            </a:r>
            <a:r>
              <a:rPr lang="en-US" b="1" u="sng" dirty="0">
                <a:solidFill>
                  <a:srgbClr val="FF0000"/>
                </a:solidFill>
              </a:rPr>
              <a:t>not</a:t>
            </a:r>
            <a:r>
              <a:rPr lang="en-US" b="1" dirty="0">
                <a:solidFill>
                  <a:srgbClr val="FF0000"/>
                </a:solidFill>
              </a:rPr>
              <a:t> modified</a:t>
            </a:r>
          </a:p>
        </p:txBody>
      </p:sp>
    </p:spTree>
    <p:extLst>
      <p:ext uri="{BB962C8B-B14F-4D97-AF65-F5344CB8AC3E}">
        <p14:creationId xmlns:p14="http://schemas.microsoft.com/office/powerpoint/2010/main" val="41015925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21D8561B-F057-2B28-6B98-BE85554BC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47" y="3214619"/>
            <a:ext cx="4048626" cy="30210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F2A992-FF2F-41F9-A68A-345FACCA1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182" y="671562"/>
            <a:ext cx="4722865" cy="19103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D3CC6A-D31B-2B61-2B85-7027301A6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860" y="671562"/>
            <a:ext cx="5466392" cy="1461275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7FA537C6-1C73-2950-E012-ABC2E6878BD1}"/>
              </a:ext>
            </a:extLst>
          </p:cNvPr>
          <p:cNvSpPr txBox="1"/>
          <p:nvPr/>
        </p:nvSpPr>
        <p:spPr>
          <a:xfrm>
            <a:off x="2199711" y="5950996"/>
            <a:ext cx="66990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CC00CC"/>
                </a:solidFill>
              </a:rPr>
              <a:t>ω</a:t>
            </a:r>
            <a:r>
              <a:rPr lang="en-US" b="1" baseline="-25000" dirty="0">
                <a:solidFill>
                  <a:srgbClr val="CC00CC"/>
                </a:solidFill>
              </a:rPr>
              <a:t>QE</a:t>
            </a:r>
            <a:endParaRPr lang="en-US" b="1" dirty="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A439E49D-E589-8ED3-48DF-BB3EDE86DA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209" y="3314665"/>
            <a:ext cx="3822505" cy="282099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AFC49634-D949-106A-6E08-962B5A570AD2}"/>
              </a:ext>
            </a:extLst>
          </p:cNvPr>
          <p:cNvSpPr txBox="1"/>
          <p:nvPr/>
        </p:nvSpPr>
        <p:spPr>
          <a:xfrm>
            <a:off x="8610036" y="5824758"/>
            <a:ext cx="66990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CC00CC"/>
                </a:solidFill>
              </a:rPr>
              <a:t>ω</a:t>
            </a:r>
            <a:r>
              <a:rPr lang="en-US" b="1" baseline="-25000" dirty="0">
                <a:solidFill>
                  <a:srgbClr val="CC00CC"/>
                </a:solidFill>
              </a:rPr>
              <a:t>QE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3D35A0E-A10D-A5F9-A042-1A7DE89E0CF0}"/>
                  </a:ext>
                </a:extLst>
              </p:cNvPr>
              <p:cNvSpPr txBox="1"/>
              <p:nvPr/>
            </p:nvSpPr>
            <p:spPr>
              <a:xfrm>
                <a:off x="1285875" y="3029953"/>
                <a:ext cx="2575033" cy="3755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Enhancement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𝟑𝟎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3D35A0E-A10D-A5F9-A042-1A7DE89E0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875" y="3029953"/>
                <a:ext cx="2575033" cy="375552"/>
              </a:xfrm>
              <a:prstGeom prst="rect">
                <a:avLst/>
              </a:prstGeom>
              <a:blipFill>
                <a:blip r:embed="rId7"/>
                <a:stretch>
                  <a:fillRect l="-2133" t="-6452" b="-241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B78D8B0-764E-7BDF-EF22-10E061C15010}"/>
                  </a:ext>
                </a:extLst>
              </p:cNvPr>
              <p:cNvSpPr txBox="1"/>
              <p:nvPr/>
            </p:nvSpPr>
            <p:spPr>
              <a:xfrm>
                <a:off x="7505700" y="3071571"/>
                <a:ext cx="2952750" cy="3755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B050"/>
                    </a:solidFill>
                  </a:rPr>
                  <a:t>Suppression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B78D8B0-764E-7BDF-EF22-10E061C15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5700" y="3071571"/>
                <a:ext cx="2952750" cy="375552"/>
              </a:xfrm>
              <a:prstGeom prst="rect">
                <a:avLst/>
              </a:prstGeom>
              <a:blipFill>
                <a:blip r:embed="rId8"/>
                <a:stretch>
                  <a:fillRect l="-1649" t="-8197" b="-262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32">
            <a:extLst>
              <a:ext uri="{FF2B5EF4-FFF2-40B4-BE49-F238E27FC236}">
                <a16:creationId xmlns:a16="http://schemas.microsoft.com/office/drawing/2014/main" id="{CB6E5886-BF2E-4BED-B9EF-9A6AFED8D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27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Enhancement/suppression of Second Harmonic Generation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15966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2FE410D0-AF86-46EC-A238-3795AA66C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100" y="0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FDTD simulation</a:t>
            </a:r>
            <a:endParaRPr lang="tr-TR" sz="24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B547EB-EC10-4CC9-B7CD-813474A3E3A7}"/>
              </a:ext>
            </a:extLst>
          </p:cNvPr>
          <p:cNvSpPr/>
          <p:nvPr/>
        </p:nvSpPr>
        <p:spPr>
          <a:xfrm>
            <a:off x="203200" y="6218212"/>
            <a:ext cx="1005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Mehmet 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Günay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, 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Priyam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 Das, Emre 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Yüce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, Emre Ozan Polat, Alpan Bek and Mehmet Emre Tasgin, </a:t>
            </a:r>
            <a:r>
              <a:rPr lang="en-US" sz="1200" i="1" u="sng" dirty="0">
                <a:solidFill>
                  <a:srgbClr val="0000FF"/>
                </a:solidFill>
                <a:latin typeface="Arial" panose="020B0604020202020204" pitchFamily="34" charset="0"/>
                <a:hlinkClick r:id="rId2"/>
              </a:rPr>
              <a:t>On-demand continuous-variable quantum entanglement source for integrated circuits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, Nanophotonics 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12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</a:rPr>
              <a:t>, 229-237 (2023).</a:t>
            </a:r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2BB798-060B-47BA-8827-AC3467FA0E90}"/>
              </a:ext>
            </a:extLst>
          </p:cNvPr>
          <p:cNvSpPr/>
          <p:nvPr/>
        </p:nvSpPr>
        <p:spPr>
          <a:xfrm>
            <a:off x="97536" y="3321828"/>
            <a:ext cx="7152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[4]  D.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Turkpence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Gursoy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B.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Akguc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Alpan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Bek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M. E. Tasgin, J. Opt. 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105009 (2014).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[5] M.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Günay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Z.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Artvin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Alpan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Bek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&amp; M. E. Tasgin, J. Mod. Opt.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1-9 (2018)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12E4DD-56C6-4326-8ADB-29CE566B9378}"/>
                  </a:ext>
                </a:extLst>
              </p:cNvPr>
              <p:cNvSpPr txBox="1"/>
              <p:nvPr/>
            </p:nvSpPr>
            <p:spPr>
              <a:xfrm>
                <a:off x="8141399" y="461665"/>
                <a:ext cx="2952750" cy="3755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B050"/>
                    </a:solidFill>
                  </a:rPr>
                  <a:t>Suppression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12E4DD-56C6-4326-8ADB-29CE566B9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1399" y="461665"/>
                <a:ext cx="2952750" cy="375552"/>
              </a:xfrm>
              <a:prstGeom prst="rect">
                <a:avLst/>
              </a:prstGeom>
              <a:blipFill>
                <a:blip r:embed="rId3"/>
                <a:stretch>
                  <a:fillRect l="-1860" t="-8197" b="-262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6C438AA-22B2-40C2-8262-C5144E4CB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2540" y="558146"/>
            <a:ext cx="4630749" cy="33270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A8DC3B-1BA0-401F-819A-C35FD424CE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260" t="30617" r="12657" b="20649"/>
          <a:stretch/>
        </p:blipFill>
        <p:spPr>
          <a:xfrm>
            <a:off x="2113279" y="768096"/>
            <a:ext cx="2019283" cy="1971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BC15E0-5ADF-41D3-8B49-227B97286376}"/>
                  </a:ext>
                </a:extLst>
              </p:cNvPr>
              <p:cNvSpPr txBox="1"/>
              <p:nvPr/>
            </p:nvSpPr>
            <p:spPr>
              <a:xfrm>
                <a:off x="3783584" y="1251712"/>
                <a:ext cx="480836" cy="2980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𝑸𝑬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7BC15E0-5ADF-41D3-8B49-227B97286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3584" y="1251712"/>
                <a:ext cx="480836" cy="298030"/>
              </a:xfrm>
              <a:prstGeom prst="rect">
                <a:avLst/>
              </a:prstGeom>
              <a:blipFill>
                <a:blip r:embed="rId6"/>
                <a:stretch>
                  <a:fillRect l="-6329" r="-8861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A59DB4D-B4BF-42AA-936A-EDB1A0AE7EC8}"/>
                  </a:ext>
                </a:extLst>
              </p:cNvPr>
              <p:cNvSpPr txBox="1"/>
              <p:nvPr/>
            </p:nvSpPr>
            <p:spPr>
              <a:xfrm>
                <a:off x="8207248" y="4200144"/>
                <a:ext cx="480836" cy="2980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𝑸𝑬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A59DB4D-B4BF-42AA-936A-EDB1A0AE7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7248" y="4200144"/>
                <a:ext cx="480836" cy="298030"/>
              </a:xfrm>
              <a:prstGeom prst="rect">
                <a:avLst/>
              </a:prstGeom>
              <a:blipFill>
                <a:blip r:embed="rId7"/>
                <a:stretch>
                  <a:fillRect l="-6329" r="-10127"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DA417E1-BECD-4EB6-AF0D-661C0688973F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8258049" y="2800096"/>
            <a:ext cx="189617" cy="1400048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2594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10EFB89C-66A5-4077-B6CB-5FEE2AA08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27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Enhancement/suppression of Second Harmonic Generation (Maxwell solutions!)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B4636F4-CDB6-B399-07C1-35DE7C362785}"/>
              </a:ext>
            </a:extLst>
          </p:cNvPr>
          <p:cNvSpPr/>
          <p:nvPr/>
        </p:nvSpPr>
        <p:spPr>
          <a:xfrm>
            <a:off x="0" y="6150173"/>
            <a:ext cx="11468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[4]  D.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Turkpence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Gursoy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B.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Akguc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Alpan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Bek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M. E. Tasgin, J. Opt. 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105009 (2014).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[5] M.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Günay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Z.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Artvin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Alpan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Bek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&amp; M. E. Tasgin, J. Mod. Opt.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1-9 (2018)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F2A992-FF2F-41F9-A68A-345FACCA1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82" y="671562"/>
            <a:ext cx="4722865" cy="19103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D3CC6A-D31B-2B61-2B85-7027301A6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860" y="671562"/>
            <a:ext cx="5466392" cy="14612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3D35A0E-A10D-A5F9-A042-1A7DE89E0CF0}"/>
                  </a:ext>
                </a:extLst>
              </p:cNvPr>
              <p:cNvSpPr txBox="1"/>
              <p:nvPr/>
            </p:nvSpPr>
            <p:spPr>
              <a:xfrm>
                <a:off x="1376341" y="3286972"/>
                <a:ext cx="2575033" cy="3755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Enhancement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𝟑𝟎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3D35A0E-A10D-A5F9-A042-1A7DE89E0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6341" y="3286972"/>
                <a:ext cx="2575033" cy="375552"/>
              </a:xfrm>
              <a:prstGeom prst="rect">
                <a:avLst/>
              </a:prstGeom>
              <a:blipFill>
                <a:blip r:embed="rId5"/>
                <a:stretch>
                  <a:fillRect l="-2133" t="-6452" b="-241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B78D8B0-764E-7BDF-EF22-10E061C15010}"/>
                  </a:ext>
                </a:extLst>
              </p:cNvPr>
              <p:cNvSpPr txBox="1"/>
              <p:nvPr/>
            </p:nvSpPr>
            <p:spPr>
              <a:xfrm>
                <a:off x="8043863" y="3290010"/>
                <a:ext cx="2952750" cy="3755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B050"/>
                    </a:solidFill>
                  </a:rPr>
                  <a:t>Suppression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7B78D8B0-764E-7BDF-EF22-10E061C15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3863" y="3290010"/>
                <a:ext cx="2952750" cy="375552"/>
              </a:xfrm>
              <a:prstGeom prst="rect">
                <a:avLst/>
              </a:prstGeom>
              <a:blipFill>
                <a:blip r:embed="rId6"/>
                <a:stretch>
                  <a:fillRect l="-1860" t="-8197" b="-262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Object 11">
            <a:hlinkClick r:id="" action="ppaction://ole?verb=0"/>
            <a:extLst>
              <a:ext uri="{FF2B5EF4-FFF2-40B4-BE49-F238E27FC236}">
                <a16:creationId xmlns:a16="http://schemas.microsoft.com/office/drawing/2014/main" id="{F6B41C5F-03CE-D7BA-D0C8-45A48A3667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5107831"/>
              </p:ext>
            </p:extLst>
          </p:nvPr>
        </p:nvGraphicFramePr>
        <p:xfrm>
          <a:off x="543016" y="3685055"/>
          <a:ext cx="4394085" cy="2383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Presentation" r:id="rId7" imgW="1165956" imgH="632364" progId="PowerPoint.Show.12">
                  <p:embed/>
                </p:oleObj>
              </mc:Choice>
              <mc:Fallback>
                <p:oleObj name="Presentation" r:id="rId7" imgW="1165956" imgH="632364" progId="PowerPoint.Show.12">
                  <p:embed/>
                  <p:pic>
                    <p:nvPicPr>
                      <p:cNvPr id="24" name="Object 23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3016" y="3685055"/>
                        <a:ext cx="4394085" cy="2383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CD31B2F-7A62-6344-839A-AC006D92BA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8941" y="3593756"/>
            <a:ext cx="3608634" cy="259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984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CD7909CE-C4EF-4FD3-B76C-96AEBAD2A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01014" cy="52322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Outline</a:t>
            </a:r>
            <a:endParaRPr lang="tr-TR" sz="28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BEF2A3-A15D-4A95-94FE-D602350AB3E9}"/>
                  </a:ext>
                </a:extLst>
              </p:cNvPr>
              <p:cNvSpPr txBox="1"/>
              <p:nvPr/>
            </p:nvSpPr>
            <p:spPr>
              <a:xfrm>
                <a:off x="207039" y="746078"/>
                <a:ext cx="9011389" cy="3499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Quantum Integrated Circuits: control of entanglement/</a:t>
                </a:r>
                <a:r>
                  <a:rPr lang="en-US" sz="2000" dirty="0" err="1"/>
                  <a:t>nonclassicality</a:t>
                </a:r>
                <a:endParaRPr lang="en-US" sz="2000" dirty="0"/>
              </a:p>
              <a:p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Control of Second Harmonic Generation in </a:t>
                </a:r>
                <a:r>
                  <a:rPr lang="en-US" sz="2000" dirty="0" err="1"/>
                  <a:t>plasmonics</a:t>
                </a: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FF0000"/>
                    </a:solidFill>
                  </a:rPr>
                  <a:t>Voltage-control of QE level-spacing</a:t>
                </a:r>
                <a:r>
                  <a:rPr lang="en-US" sz="20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𝑸𝑬</m:t>
                        </m:r>
                      </m:sub>
                    </m:sSub>
                  </m:oMath>
                </a14:m>
                <a:r>
                  <a:rPr lang="en-US" sz="2000" dirty="0"/>
                  <a:t>)</a:t>
                </a:r>
              </a:p>
              <a:p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Turn on/off (continuously) entanglement when pulse is on the device!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tr-T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BEF2A3-A15D-4A95-94FE-D602350AB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039" y="746078"/>
                <a:ext cx="9011389" cy="3499548"/>
              </a:xfrm>
              <a:prstGeom prst="rect">
                <a:avLst/>
              </a:prstGeom>
              <a:blipFill>
                <a:blip r:embed="rId2"/>
                <a:stretch>
                  <a:fillRect l="-609" t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53355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D88BE9-A3E0-62E5-5A44-BC382EF412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00" t="23926" r="45792" b="22296"/>
          <a:stretch/>
        </p:blipFill>
        <p:spPr>
          <a:xfrm>
            <a:off x="924560" y="1681480"/>
            <a:ext cx="3500120" cy="3688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9F164A-3700-7F12-41CA-3C70470392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80" t="35259" r="48417" b="16148"/>
          <a:stretch/>
        </p:blipFill>
        <p:spPr>
          <a:xfrm>
            <a:off x="7874000" y="2128520"/>
            <a:ext cx="3243542" cy="33324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3F97805-5B44-6FEE-63D3-776BF509DEDD}"/>
              </a:ext>
            </a:extLst>
          </p:cNvPr>
          <p:cNvSpPr/>
          <p:nvPr/>
        </p:nvSpPr>
        <p:spPr>
          <a:xfrm>
            <a:off x="0" y="6297493"/>
            <a:ext cx="11468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[6]  K. Shibata, H. Yuan, Y.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Iwasa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and K.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Hirakawa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Large modulation of zero-dimensional electronic states in quantum dots by electric-double-layer gating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Nature Communications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 (2013).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32">
                <a:extLst>
                  <a:ext uri="{FF2B5EF4-FFF2-40B4-BE49-F238E27FC236}">
                    <a16:creationId xmlns:a16="http://schemas.microsoft.com/office/drawing/2014/main" id="{AC6C6B30-037A-1040-923E-CD8C337066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1327"/>
                <a:ext cx="12105564" cy="48776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4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Tuning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CC00FF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CC00FF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CC00FF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𝑸𝑬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 by voltage</a:t>
                </a:r>
                <a:endParaRPr lang="tr-TR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6" name="Text Box 32">
                <a:extLst>
                  <a:ext uri="{FF2B5EF4-FFF2-40B4-BE49-F238E27FC236}">
                    <a16:creationId xmlns:a16="http://schemas.microsoft.com/office/drawing/2014/main" id="{AC6C6B30-037A-1040-923E-CD8C337066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1327"/>
                <a:ext cx="12105564" cy="487762"/>
              </a:xfrm>
              <a:prstGeom prst="rect">
                <a:avLst/>
              </a:prstGeom>
              <a:blipFill>
                <a:blip r:embed="rId5"/>
                <a:stretch>
                  <a:fillRect l="-806" t="-10000" b="-30000"/>
                </a:stretch>
              </a:blip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40665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9F164A-3700-7F12-41CA-3C70470392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80" t="35259" r="48417" b="16148"/>
          <a:stretch/>
        </p:blipFill>
        <p:spPr>
          <a:xfrm>
            <a:off x="7874000" y="2128520"/>
            <a:ext cx="3243542" cy="33324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3F97805-5B44-6FEE-63D3-776BF509DEDD}"/>
              </a:ext>
            </a:extLst>
          </p:cNvPr>
          <p:cNvSpPr/>
          <p:nvPr/>
        </p:nvSpPr>
        <p:spPr>
          <a:xfrm>
            <a:off x="0" y="6297493"/>
            <a:ext cx="11468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[6]  K. Shibata, H. Yuan, Y.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Iwasa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and K.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Hirakawa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Large modulation of zero-dimensional electronic states in quantum dots by electric-double-layer gating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Nature Communications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 (2013).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32">
                <a:extLst>
                  <a:ext uri="{FF2B5EF4-FFF2-40B4-BE49-F238E27FC236}">
                    <a16:creationId xmlns:a16="http://schemas.microsoft.com/office/drawing/2014/main" id="{B0FE6E1D-B381-E25C-644F-D99761D53A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1327"/>
                <a:ext cx="12105564" cy="48776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4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Tuning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CC00FF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CC00FF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CC00FF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𝑸𝑬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 by voltage</a:t>
                </a:r>
                <a:endParaRPr lang="tr-TR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5" name="Text Box 32">
                <a:extLst>
                  <a:ext uri="{FF2B5EF4-FFF2-40B4-BE49-F238E27FC236}">
                    <a16:creationId xmlns:a16="http://schemas.microsoft.com/office/drawing/2014/main" id="{B0FE6E1D-B381-E25C-644F-D99761D53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1327"/>
                <a:ext cx="12105564" cy="487762"/>
              </a:xfrm>
              <a:prstGeom prst="rect">
                <a:avLst/>
              </a:prstGeom>
              <a:blipFill>
                <a:blip r:embed="rId5"/>
                <a:stretch>
                  <a:fillRect l="-806" t="-10000" b="-30000"/>
                </a:stretch>
              </a:blip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C9B0D20-EC46-264D-CAD5-4C6EDE6087A0}"/>
              </a:ext>
            </a:extLst>
          </p:cNvPr>
          <p:cNvSpPr txBox="1"/>
          <p:nvPr/>
        </p:nvSpPr>
        <p:spPr>
          <a:xfrm>
            <a:off x="2544544" y="4125462"/>
            <a:ext cx="66990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CC00CC"/>
                </a:solidFill>
              </a:rPr>
              <a:t>ω</a:t>
            </a:r>
            <a:r>
              <a:rPr lang="en-US" b="1" baseline="-25000" dirty="0">
                <a:solidFill>
                  <a:srgbClr val="CC00CC"/>
                </a:solidFill>
              </a:rPr>
              <a:t>QE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BCBCD2-8898-9342-C3FE-F3A28E0CBBA6}"/>
              </a:ext>
            </a:extLst>
          </p:cNvPr>
          <p:cNvSpPr txBox="1"/>
          <p:nvPr/>
        </p:nvSpPr>
        <p:spPr>
          <a:xfrm>
            <a:off x="2367326" y="4494794"/>
            <a:ext cx="95438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C00CC"/>
                </a:solidFill>
              </a:rPr>
              <a:t>Voltage</a:t>
            </a:r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39EA58-6CD2-5E4D-5831-A5D7AA427C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500" t="18222" r="22417" b="22963"/>
          <a:stretch/>
        </p:blipFill>
        <p:spPr>
          <a:xfrm>
            <a:off x="761039" y="1863906"/>
            <a:ext cx="4256788" cy="230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069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9F164A-3700-7F12-41CA-3C70470392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80" t="35259" r="48417" b="16148"/>
          <a:stretch/>
        </p:blipFill>
        <p:spPr>
          <a:xfrm>
            <a:off x="7874000" y="2128520"/>
            <a:ext cx="3243542" cy="33324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3F97805-5B44-6FEE-63D3-776BF509DEDD}"/>
              </a:ext>
            </a:extLst>
          </p:cNvPr>
          <p:cNvSpPr/>
          <p:nvPr/>
        </p:nvSpPr>
        <p:spPr>
          <a:xfrm>
            <a:off x="0" y="6297493"/>
            <a:ext cx="11468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[6]  K. Shibata, H. Yuan, Y.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Iwasa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and K.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Hirakawa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Large modulation of zero-dimensional electronic states in quantum dots by electric-double-layer gating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Nature Communications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1 (2013).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32">
                <a:extLst>
                  <a:ext uri="{FF2B5EF4-FFF2-40B4-BE49-F238E27FC236}">
                    <a16:creationId xmlns:a16="http://schemas.microsoft.com/office/drawing/2014/main" id="{B0FE6E1D-B381-E25C-644F-D99761D53A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41327"/>
                <a:ext cx="12105564" cy="487762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4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Tuning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CC00FF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CC00FF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CC00FF"/>
                            </a:solidFill>
                            <a:effectLst>
                              <a:outerShdw blurRad="38100" dist="38100" dir="2700000" algn="tl">
                                <a:srgbClr val="FFFFFF"/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𝑸𝑬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</a:rPr>
                  <a:t> by voltage</a:t>
                </a:r>
                <a:endParaRPr lang="tr-TR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5" name="Text Box 32">
                <a:extLst>
                  <a:ext uri="{FF2B5EF4-FFF2-40B4-BE49-F238E27FC236}">
                    <a16:creationId xmlns:a16="http://schemas.microsoft.com/office/drawing/2014/main" id="{B0FE6E1D-B381-E25C-644F-D99761D53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1327"/>
                <a:ext cx="12105564" cy="487762"/>
              </a:xfrm>
              <a:prstGeom prst="rect">
                <a:avLst/>
              </a:prstGeom>
              <a:blipFill>
                <a:blip r:embed="rId5"/>
                <a:stretch>
                  <a:fillRect l="-806" t="-10000" b="-30000"/>
                </a:stretch>
              </a:blip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35CDEC1-E18A-35AD-889D-2A062E60C2C5}"/>
              </a:ext>
            </a:extLst>
          </p:cNvPr>
          <p:cNvSpPr txBox="1"/>
          <p:nvPr/>
        </p:nvSpPr>
        <p:spPr>
          <a:xfrm>
            <a:off x="2131022" y="5336794"/>
            <a:ext cx="392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Question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can we use in Integrated Photonic Circuits?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9A616-2366-9DC5-98C3-3330CD811334}"/>
              </a:ext>
            </a:extLst>
          </p:cNvPr>
          <p:cNvSpPr txBox="1"/>
          <p:nvPr/>
        </p:nvSpPr>
        <p:spPr>
          <a:xfrm>
            <a:off x="2544544" y="4125462"/>
            <a:ext cx="66990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CC00CC"/>
                </a:solidFill>
              </a:rPr>
              <a:t>ω</a:t>
            </a:r>
            <a:r>
              <a:rPr lang="en-US" b="1" baseline="-25000" dirty="0">
                <a:solidFill>
                  <a:srgbClr val="CC00CC"/>
                </a:solidFill>
              </a:rPr>
              <a:t>QE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3FA01F-371C-DB69-6CEE-84BA780D5B30}"/>
              </a:ext>
            </a:extLst>
          </p:cNvPr>
          <p:cNvSpPr txBox="1"/>
          <p:nvPr/>
        </p:nvSpPr>
        <p:spPr>
          <a:xfrm>
            <a:off x="2367326" y="4494794"/>
            <a:ext cx="95438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C00CC"/>
                </a:solidFill>
              </a:rPr>
              <a:t>Voltage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EC4CAA-B535-0D42-022D-A9985AA20E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500" t="18222" r="22417" b="22963"/>
          <a:stretch/>
        </p:blipFill>
        <p:spPr>
          <a:xfrm>
            <a:off x="761039" y="1863906"/>
            <a:ext cx="4256788" cy="230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366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CD7909CE-C4EF-4FD3-B76C-96AEBAD2A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01014" cy="52322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Outline</a:t>
            </a:r>
            <a:endParaRPr lang="tr-TR" sz="28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BEF2A3-A15D-4A95-94FE-D602350AB3E9}"/>
                  </a:ext>
                </a:extLst>
              </p:cNvPr>
              <p:cNvSpPr txBox="1"/>
              <p:nvPr/>
            </p:nvSpPr>
            <p:spPr>
              <a:xfrm>
                <a:off x="207039" y="746078"/>
                <a:ext cx="9011389" cy="3499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Quantum Integrated Circuits: control of entanglement/</a:t>
                </a:r>
                <a:r>
                  <a:rPr lang="en-US" sz="2000" dirty="0" err="1"/>
                  <a:t>nonclassicality</a:t>
                </a:r>
                <a:endParaRPr lang="en-US" sz="2000" dirty="0"/>
              </a:p>
              <a:p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Control of Second Harmonic Generation in </a:t>
                </a:r>
                <a:r>
                  <a:rPr lang="en-US" sz="2000" dirty="0" err="1"/>
                  <a:t>plasmonics</a:t>
                </a: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Voltage-control of QE level-spacing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𝑄𝐸</m:t>
                        </m:r>
                      </m:sub>
                    </m:sSub>
                  </m:oMath>
                </a14:m>
                <a:r>
                  <a:rPr lang="en-US" sz="2000" dirty="0"/>
                  <a:t>)</a:t>
                </a:r>
              </a:p>
              <a:p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FF0000"/>
                    </a:solidFill>
                  </a:rPr>
                  <a:t>Turn on/off (continuously) entanglement when pulse is on the device!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tr-T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BEF2A3-A15D-4A95-94FE-D602350AB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039" y="746078"/>
                <a:ext cx="9011389" cy="3499548"/>
              </a:xfrm>
              <a:prstGeom prst="rect">
                <a:avLst/>
              </a:prstGeom>
              <a:blipFill>
                <a:blip r:embed="rId2"/>
                <a:stretch>
                  <a:fillRect l="-609" t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3150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CD7909CE-C4EF-4FD3-B76C-96AEBAD2A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01014" cy="52322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Outline</a:t>
            </a:r>
            <a:endParaRPr lang="tr-TR" sz="28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BEF2A3-A15D-4A95-94FE-D602350AB3E9}"/>
                  </a:ext>
                </a:extLst>
              </p:cNvPr>
              <p:cNvSpPr txBox="1"/>
              <p:nvPr/>
            </p:nvSpPr>
            <p:spPr>
              <a:xfrm>
                <a:off x="207039" y="746078"/>
                <a:ext cx="9011389" cy="3499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Quantum Integrated Circuits: control of entanglement/</a:t>
                </a:r>
                <a:r>
                  <a:rPr lang="en-US" sz="2000" dirty="0" err="1"/>
                  <a:t>nonclassicality</a:t>
                </a:r>
                <a:endParaRPr lang="en-US" sz="2000" dirty="0"/>
              </a:p>
              <a:p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Control of Second Harmonic Generation in </a:t>
                </a:r>
                <a:r>
                  <a:rPr lang="en-US" sz="2000" dirty="0" err="1"/>
                  <a:t>plasmonics</a:t>
                </a: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Voltage-control of QE level-spacing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𝑄𝐸</m:t>
                        </m:r>
                      </m:sub>
                    </m:sSub>
                  </m:oMath>
                </a14:m>
                <a:r>
                  <a:rPr lang="en-US" sz="2000" dirty="0"/>
                  <a:t>)</a:t>
                </a:r>
              </a:p>
              <a:p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Turn on/off (continuously) entanglement when pulse is on the device!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tr-T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BEF2A3-A15D-4A95-94FE-D602350AB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039" y="746078"/>
                <a:ext cx="9011389" cy="3499548"/>
              </a:xfrm>
              <a:prstGeom prst="rect">
                <a:avLst/>
              </a:prstGeom>
              <a:blipFill>
                <a:blip r:embed="rId2"/>
                <a:stretch>
                  <a:fillRect l="-609" t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90063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1261A1-2D40-49EA-91DA-4D4127F7A8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00" t="18222" r="22417" b="22963"/>
          <a:stretch/>
        </p:blipFill>
        <p:spPr>
          <a:xfrm>
            <a:off x="7152740" y="1202018"/>
            <a:ext cx="4878990" cy="2642509"/>
          </a:xfrm>
          <a:prstGeom prst="rect">
            <a:avLst/>
          </a:prstGeom>
        </p:spPr>
      </p:pic>
      <p:sp>
        <p:nvSpPr>
          <p:cNvPr id="2" name="Text Box 32">
            <a:extLst>
              <a:ext uri="{FF2B5EF4-FFF2-40B4-BE49-F238E27FC236}">
                <a16:creationId xmlns:a16="http://schemas.microsoft.com/office/drawing/2014/main" id="{10EFB89C-66A5-4077-B6CB-5FEE2AA08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27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Voltage-tunable, integrable entanglement device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B4636F4-CDB6-B399-07C1-35DE7C362785}"/>
              </a:ext>
            </a:extLst>
          </p:cNvPr>
          <p:cNvSpPr/>
          <p:nvPr/>
        </p:nvSpPr>
        <p:spPr>
          <a:xfrm>
            <a:off x="101600" y="6383571"/>
            <a:ext cx="11468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[7]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M. 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Günay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P. Das, E. 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Yüce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E. O. Polat, A. Bek and M. E. Tasgin, </a:t>
            </a:r>
            <a:r>
              <a:rPr lang="en-US" sz="1400" b="0" i="1" u="sng" dirty="0">
                <a:solidFill>
                  <a:srgbClr val="0000FF"/>
                </a:solidFill>
                <a:effectLst/>
                <a:latin typeface="Arial" panose="020B0604020202020204" pitchFamily="34" charset="0"/>
                <a:hlinkClick r:id="rId4"/>
              </a:rPr>
              <a:t>On-demand continuous-variable quantum entanglement source for integrated circuits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Nanophotonics 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12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229-237 (2023).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FB651F-48AD-4A16-8204-B0EFE2C24971}"/>
              </a:ext>
            </a:extLst>
          </p:cNvPr>
          <p:cNvSpPr txBox="1"/>
          <p:nvPr/>
        </p:nvSpPr>
        <p:spPr>
          <a:xfrm>
            <a:off x="9530406" y="3659861"/>
            <a:ext cx="66990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CC00CC"/>
                </a:solidFill>
              </a:rPr>
              <a:t>ω</a:t>
            </a:r>
            <a:r>
              <a:rPr lang="en-US" b="1" baseline="-25000" dirty="0">
                <a:solidFill>
                  <a:srgbClr val="CC00CC"/>
                </a:solidFill>
              </a:rPr>
              <a:t>QE</a:t>
            </a: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3A8F9B-58FE-4D3B-892D-BF42F738F987}"/>
              </a:ext>
            </a:extLst>
          </p:cNvPr>
          <p:cNvSpPr txBox="1"/>
          <p:nvPr/>
        </p:nvSpPr>
        <p:spPr>
          <a:xfrm>
            <a:off x="9388166" y="4031226"/>
            <a:ext cx="95438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C00CC"/>
                </a:solidFill>
              </a:rPr>
              <a:t>Voltage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D976615-6DED-48DE-8768-0A3084A8C3F5}"/>
                  </a:ext>
                </a:extLst>
              </p:cNvPr>
              <p:cNvSpPr txBox="1"/>
              <p:nvPr/>
            </p:nvSpPr>
            <p:spPr>
              <a:xfrm>
                <a:off x="8756532" y="903161"/>
                <a:ext cx="2575033" cy="37555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rgbClr val="FF0000"/>
                    </a:solidFill>
                  </a:rPr>
                  <a:t>Enh</a:t>
                </a:r>
                <a:r>
                  <a:rPr lang="en-US" b="1" dirty="0">
                    <a:solidFill>
                      <a:srgbClr val="FF0000"/>
                    </a:solidFill>
                  </a:rPr>
                  <a:t>. Fac.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</m:oMath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D976615-6DED-48DE-8768-0A3084A8C3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6532" y="903161"/>
                <a:ext cx="2575033" cy="375552"/>
              </a:xfrm>
              <a:prstGeom prst="rect">
                <a:avLst/>
              </a:prstGeom>
              <a:blipFill>
                <a:blip r:embed="rId6"/>
                <a:stretch>
                  <a:fillRect l="-1891" t="-6452" b="-241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Figure 1: &#10;Micron-scale, voltage-tunable integrated entanglement device. Nonlinearity of the MNS is already extremely enhanced due to localization at the hotspot [41]. QE(s) positioned to the hotspot induces a Fano resonance which can suppress (turn off) the localization-enhanced nonlinearity by several orders at ωQE = 2ω or enhance it 10–100 times at around ωQE ≈ 2.002ω. Level-spacing (ωQE) is tuned by an applied voltage [26, 30], [31], [32], [33]. &#10;&#10;&#10;&#10;&#10;&#10;&#10;a&#10;&#10;̂&#10;&#10;&#10;&#10;in&#10;&#10;&#10;&#10;${\hat{a}}_{\text{in}}$&#10;&#10;&#10; is the input field (integrated laser), &#10;&#10;&#10;&#10;&#10;&#10;&#10;a&#10;&#10;̂&#10;&#10;&#10;&#10;out&#10;&#10;&#10;&#10;${\hat{a}}_{\text{out}}$&#10;&#10;&#10; and &#10;&#10;&#10;&#10;&#10;&#10;&#10;b&#10;&#10;̂&#10;&#10;&#10;&#10;out&#10;&#10;&#10;&#10;${\hat{b}}_{\text{out}}$&#10;&#10;&#10; are the output fields whose entanglement (Figure 4a) and non-classicality (Figure 4b) are investigated.&#10;">
            <a:extLst>
              <a:ext uri="{FF2B5EF4-FFF2-40B4-BE49-F238E27FC236}">
                <a16:creationId xmlns:a16="http://schemas.microsoft.com/office/drawing/2014/main" id="{B8F18A24-C96B-0A0A-763A-BAECBAE59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70" y="993352"/>
            <a:ext cx="5210814" cy="298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9273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21F0105-DE3B-4D8D-B972-BA402003E1E2}"/>
              </a:ext>
            </a:extLst>
          </p:cNvPr>
          <p:cNvSpPr/>
          <p:nvPr/>
        </p:nvSpPr>
        <p:spPr>
          <a:xfrm>
            <a:off x="2898223" y="2626476"/>
            <a:ext cx="1409617" cy="7306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282238-C398-43FA-94EE-C183CCD1ABF4}"/>
              </a:ext>
            </a:extLst>
          </p:cNvPr>
          <p:cNvSpPr/>
          <p:nvPr/>
        </p:nvSpPr>
        <p:spPr>
          <a:xfrm>
            <a:off x="-71120" y="2928243"/>
            <a:ext cx="2969343" cy="1328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9FEE4C4C-403A-4372-B255-9A20530CA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378995" y="2249466"/>
            <a:ext cx="219221" cy="1484678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B2E9097-E7C1-4D1F-9A32-E21A28BE609A}"/>
              </a:ext>
            </a:extLst>
          </p:cNvPr>
          <p:cNvSpPr/>
          <p:nvPr/>
        </p:nvSpPr>
        <p:spPr>
          <a:xfrm>
            <a:off x="4307841" y="2928243"/>
            <a:ext cx="2113280" cy="1067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E78550EE-80C2-495A-8BC6-C2392A29D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129713" y="2226223"/>
            <a:ext cx="219221" cy="1484678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6EF0365-0D66-4296-9588-4316C44AD3CE}"/>
              </a:ext>
            </a:extLst>
          </p:cNvPr>
          <p:cNvSpPr/>
          <p:nvPr/>
        </p:nvSpPr>
        <p:spPr>
          <a:xfrm>
            <a:off x="6421120" y="2626476"/>
            <a:ext cx="731520" cy="730660"/>
          </a:xfrm>
          <a:prstGeom prst="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70B16A-385C-46F6-AFDA-3B7D5813C33D}"/>
              </a:ext>
            </a:extLst>
          </p:cNvPr>
          <p:cNvCxnSpPr/>
          <p:nvPr/>
        </p:nvCxnSpPr>
        <p:spPr>
          <a:xfrm>
            <a:off x="6421120" y="2626476"/>
            <a:ext cx="731520" cy="7306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83DF469-051D-4F26-AEEA-37EA7C7BEC30}"/>
              </a:ext>
            </a:extLst>
          </p:cNvPr>
          <p:cNvSpPr/>
          <p:nvPr/>
        </p:nvSpPr>
        <p:spPr>
          <a:xfrm rot="16200000">
            <a:off x="5860803" y="1588639"/>
            <a:ext cx="1963913" cy="111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73E665-66BC-46C1-985E-8CB31C17E7D4}"/>
              </a:ext>
            </a:extLst>
          </p:cNvPr>
          <p:cNvSpPr/>
          <p:nvPr/>
        </p:nvSpPr>
        <p:spPr>
          <a:xfrm>
            <a:off x="7152640" y="2890391"/>
            <a:ext cx="1963913" cy="111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FF5827-F57D-4D59-A79B-104BEC7E43D2}"/>
              </a:ext>
            </a:extLst>
          </p:cNvPr>
          <p:cNvSpPr txBox="1"/>
          <p:nvPr/>
        </p:nvSpPr>
        <p:spPr>
          <a:xfrm>
            <a:off x="6575122" y="2831723"/>
            <a:ext cx="450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BS</a:t>
            </a:r>
          </a:p>
        </p:txBody>
      </p:sp>
      <p:pic>
        <p:nvPicPr>
          <p:cNvPr id="21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ED76265E-793C-43CD-AD36-923420157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733148" y="869316"/>
            <a:ext cx="219221" cy="1484678"/>
          </a:xfrm>
          <a:prstGeom prst="rect">
            <a:avLst/>
          </a:prstGeom>
          <a:noFill/>
        </p:spPr>
      </p:pic>
      <p:pic>
        <p:nvPicPr>
          <p:cNvPr id="22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04220572-1EFE-4D2A-BB1D-7E5CF8B5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8024985" y="2179828"/>
            <a:ext cx="219221" cy="1484678"/>
          </a:xfrm>
          <a:prstGeom prst="rect">
            <a:avLst/>
          </a:prstGeom>
          <a:noFill/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94A773A-B64B-4C70-9CD0-89D462A4EF24}"/>
              </a:ext>
            </a:extLst>
          </p:cNvPr>
          <p:cNvCxnSpPr>
            <a:cxnSpLocks/>
            <a:stCxn id="14" idx="1"/>
            <a:endCxn id="32" idx="0"/>
          </p:cNvCxnSpPr>
          <p:nvPr/>
        </p:nvCxnSpPr>
        <p:spPr>
          <a:xfrm flipH="1">
            <a:off x="5169642" y="3078173"/>
            <a:ext cx="69682" cy="955735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E4872C4-DD4C-48BA-A62E-C733436F7276}"/>
              </a:ext>
            </a:extLst>
          </p:cNvPr>
          <p:cNvCxnSpPr>
            <a:cxnSpLocks/>
            <a:stCxn id="11" idx="1"/>
          </p:cNvCxnSpPr>
          <p:nvPr/>
        </p:nvCxnSpPr>
        <p:spPr>
          <a:xfrm>
            <a:off x="1488606" y="3101416"/>
            <a:ext cx="0" cy="838733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9F451F09-6C6A-4DA3-A07C-68C5CF797428}"/>
              </a:ext>
            </a:extLst>
          </p:cNvPr>
          <p:cNvSpPr/>
          <p:nvPr/>
        </p:nvSpPr>
        <p:spPr>
          <a:xfrm>
            <a:off x="945589" y="3980465"/>
            <a:ext cx="1028807" cy="671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coherent</a:t>
            </a:r>
          </a:p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570669-D638-436C-A851-A59ABAF19ED0}"/>
              </a:ext>
            </a:extLst>
          </p:cNvPr>
          <p:cNvSpPr/>
          <p:nvPr/>
        </p:nvSpPr>
        <p:spPr>
          <a:xfrm>
            <a:off x="-88540" y="2546615"/>
            <a:ext cx="1794529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(integrated laser)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B5BBCA-EEF3-4AC0-804F-054574984734}"/>
              </a:ext>
            </a:extLst>
          </p:cNvPr>
          <p:cNvSpPr txBox="1"/>
          <p:nvPr/>
        </p:nvSpPr>
        <p:spPr>
          <a:xfrm>
            <a:off x="2942782" y="2598003"/>
            <a:ext cx="1459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Entanglement/</a:t>
            </a:r>
          </a:p>
          <a:p>
            <a:r>
              <a:rPr lang="en-US" sz="1600" b="1" dirty="0" err="1"/>
              <a:t>Nonclass</a:t>
            </a:r>
            <a:r>
              <a:rPr lang="en-US" sz="1600" b="1" dirty="0"/>
              <a:t>. </a:t>
            </a:r>
          </a:p>
          <a:p>
            <a:r>
              <a:rPr lang="en-US" sz="1600" b="1" dirty="0"/>
              <a:t>Device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A2C605B-1C7C-442C-A405-039F3A4F1A90}"/>
              </a:ext>
            </a:extLst>
          </p:cNvPr>
          <p:cNvSpPr/>
          <p:nvPr/>
        </p:nvSpPr>
        <p:spPr>
          <a:xfrm>
            <a:off x="4402412" y="4033908"/>
            <a:ext cx="1534459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squeezed light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E817323-1C62-46C8-8290-D2203C5C0D90}"/>
              </a:ext>
            </a:extLst>
          </p:cNvPr>
          <p:cNvCxnSpPr>
            <a:cxnSpLocks/>
          </p:cNvCxnSpPr>
          <p:nvPr/>
        </p:nvCxnSpPr>
        <p:spPr>
          <a:xfrm flipH="1">
            <a:off x="6952370" y="1497134"/>
            <a:ext cx="1812804" cy="283814"/>
          </a:xfrm>
          <a:prstGeom prst="straightConnector1">
            <a:avLst/>
          </a:prstGeom>
          <a:ln w="15875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CD07C2AE-788C-4BFD-8562-EA6AFA923C01}"/>
              </a:ext>
            </a:extLst>
          </p:cNvPr>
          <p:cNvSpPr/>
          <p:nvPr/>
        </p:nvSpPr>
        <p:spPr>
          <a:xfrm>
            <a:off x="8560969" y="1167046"/>
            <a:ext cx="1534459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entangled (but always!)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9DD0D5A-8A32-4EDE-BA96-E95BF4A3051F}"/>
              </a:ext>
            </a:extLst>
          </p:cNvPr>
          <p:cNvCxnSpPr>
            <a:cxnSpLocks/>
          </p:cNvCxnSpPr>
          <p:nvPr/>
        </p:nvCxnSpPr>
        <p:spPr>
          <a:xfrm flipH="1">
            <a:off x="7955281" y="1627557"/>
            <a:ext cx="809893" cy="1231394"/>
          </a:xfrm>
          <a:prstGeom prst="straightConnector1">
            <a:avLst/>
          </a:prstGeom>
          <a:ln w="15875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5FD3CB7-1885-4364-AEFE-53324BC1D70D}"/>
                  </a:ext>
                </a:extLst>
              </p:cNvPr>
              <p:cNvSpPr txBox="1"/>
              <p:nvPr/>
            </p:nvSpPr>
            <p:spPr>
              <a:xfrm>
                <a:off x="2781968" y="1663945"/>
                <a:ext cx="1757212" cy="6270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C000"/>
                    </a:solidFill>
                  </a:rPr>
                  <a:t>nonlinear medium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6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5FD3CB7-1885-4364-AEFE-53324BC1D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968" y="1663945"/>
                <a:ext cx="1757212" cy="627031"/>
              </a:xfrm>
              <a:prstGeom prst="rect">
                <a:avLst/>
              </a:prstGeom>
              <a:blipFill>
                <a:blip r:embed="rId4"/>
                <a:stretch>
                  <a:fillRect l="-1730" t="-2913" r="-1038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BE1D156E-2149-4655-BB00-830996CF92FF}"/>
              </a:ext>
            </a:extLst>
          </p:cNvPr>
          <p:cNvSpPr/>
          <p:nvPr/>
        </p:nvSpPr>
        <p:spPr>
          <a:xfrm>
            <a:off x="6397447" y="3412295"/>
            <a:ext cx="100239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B34260-E447-4FDC-85B0-F88C95E4F086}"/>
              </a:ext>
            </a:extLst>
          </p:cNvPr>
          <p:cNvCxnSpPr/>
          <p:nvPr/>
        </p:nvCxnSpPr>
        <p:spPr>
          <a:xfrm>
            <a:off x="3281680" y="3358338"/>
            <a:ext cx="0" cy="5830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F5767A1-E1EB-4178-B506-01E4A7E25335}"/>
              </a:ext>
            </a:extLst>
          </p:cNvPr>
          <p:cNvCxnSpPr/>
          <p:nvPr/>
        </p:nvCxnSpPr>
        <p:spPr>
          <a:xfrm>
            <a:off x="3982720" y="3357136"/>
            <a:ext cx="0" cy="5830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0ED7F2-D21E-44DF-89E4-46A9873AE0D8}"/>
              </a:ext>
            </a:extLst>
          </p:cNvPr>
          <p:cNvCxnSpPr>
            <a:cxnSpLocks/>
          </p:cNvCxnSpPr>
          <p:nvPr/>
        </p:nvCxnSpPr>
        <p:spPr>
          <a:xfrm>
            <a:off x="3281680" y="3937894"/>
            <a:ext cx="25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22467B9-D6EA-4C59-B354-97E7E01A4E0E}"/>
              </a:ext>
            </a:extLst>
          </p:cNvPr>
          <p:cNvCxnSpPr>
            <a:cxnSpLocks/>
          </p:cNvCxnSpPr>
          <p:nvPr/>
        </p:nvCxnSpPr>
        <p:spPr>
          <a:xfrm flipV="1">
            <a:off x="3620805" y="3937893"/>
            <a:ext cx="367041" cy="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FF28C90-A37A-4BD5-98B2-8BE7361824DE}"/>
              </a:ext>
            </a:extLst>
          </p:cNvPr>
          <p:cNvCxnSpPr>
            <a:cxnSpLocks/>
          </p:cNvCxnSpPr>
          <p:nvPr/>
        </p:nvCxnSpPr>
        <p:spPr>
          <a:xfrm>
            <a:off x="3281680" y="3940149"/>
            <a:ext cx="25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72F70EB-804D-469D-B2DC-B44626CEC310}"/>
              </a:ext>
            </a:extLst>
          </p:cNvPr>
          <p:cNvCxnSpPr>
            <a:cxnSpLocks/>
          </p:cNvCxnSpPr>
          <p:nvPr/>
        </p:nvCxnSpPr>
        <p:spPr>
          <a:xfrm flipV="1">
            <a:off x="3535680" y="3785543"/>
            <a:ext cx="0" cy="304702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7184C70-8CD1-4210-AF2F-500A5F93AB00}"/>
              </a:ext>
            </a:extLst>
          </p:cNvPr>
          <p:cNvCxnSpPr>
            <a:cxnSpLocks/>
          </p:cNvCxnSpPr>
          <p:nvPr/>
        </p:nvCxnSpPr>
        <p:spPr>
          <a:xfrm flipV="1">
            <a:off x="3622509" y="3861693"/>
            <a:ext cx="0" cy="1524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36368B1-6D96-49B4-90F9-B880675570F3}"/>
              </a:ext>
            </a:extLst>
          </p:cNvPr>
          <p:cNvSpPr txBox="1"/>
          <p:nvPr/>
        </p:nvSpPr>
        <p:spPr>
          <a:xfrm>
            <a:off x="3419519" y="4051601"/>
            <a:ext cx="336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V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6036E0D-419D-4489-B29D-06248795E7AB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9328199" y="1838961"/>
            <a:ext cx="963881" cy="452015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B7062FC7-03D7-4B72-9AC9-6333DFC39144}"/>
              </a:ext>
            </a:extLst>
          </p:cNvPr>
          <p:cNvSpPr/>
          <p:nvPr/>
        </p:nvSpPr>
        <p:spPr>
          <a:xfrm>
            <a:off x="10087216" y="2113864"/>
            <a:ext cx="1934196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Sometimes</a:t>
            </a:r>
          </a:p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want not to entangle</a:t>
            </a:r>
          </a:p>
        </p:txBody>
      </p:sp>
      <p:sp>
        <p:nvSpPr>
          <p:cNvPr id="3" name="Text Box 32">
            <a:extLst>
              <a:ext uri="{FF2B5EF4-FFF2-40B4-BE49-F238E27FC236}">
                <a16:creationId xmlns:a16="http://schemas.microsoft.com/office/drawing/2014/main" id="{1DF41ACD-A481-9B37-9F95-DB5876208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27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Quantum Integrated Circuit technology (what’s needed?)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" name="Picture 2" descr="Figure 1: &#10;Micron-scale, voltage-tunable integrated entanglement device. Nonlinearity of the MNS is already extremely enhanced due to localization at the hotspot [41]. QE(s) positioned to the hotspot induces a Fano resonance which can suppress (turn off) the localization-enhanced nonlinearity by several orders at ωQE = 2ω or enhance it 10–100 times at around ωQE ≈ 2.002ω. Level-spacing (ωQE) is tuned by an applied voltage [26, 30], [31], [32], [33]. &#10;&#10;&#10;&#10;&#10;&#10;&#10;a&#10;&#10;̂&#10;&#10;&#10;&#10;in&#10;&#10;&#10;&#10;${\hat{a}}_{\text{in}}$&#10;&#10;&#10; is the input field (integrated laser), &#10;&#10;&#10;&#10;&#10;&#10;&#10;a&#10;&#10;̂&#10;&#10;&#10;&#10;out&#10;&#10;&#10;&#10;${\hat{a}}_{\text{out}}$&#10;&#10;&#10; and &#10;&#10;&#10;&#10;&#10;&#10;&#10;b&#10;&#10;̂&#10;&#10;&#10;&#10;out&#10;&#10;&#10;&#10;${\hat{b}}_{\text{out}}$&#10;&#10;&#10; are the output fields whose entanglement (Figure 4a) and non-classicality (Figure 4b) are investigated.&#10;">
            <a:extLst>
              <a:ext uri="{FF2B5EF4-FFF2-40B4-BE49-F238E27FC236}">
                <a16:creationId xmlns:a16="http://schemas.microsoft.com/office/drawing/2014/main" id="{3DE7BE3E-5F3A-3DD4-47DF-1DBA8406B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85" y="4863075"/>
            <a:ext cx="3460171" cy="198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0841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B82FB-0C7B-492C-8403-5290158693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96" t="23296" r="18917" b="14113"/>
          <a:stretch/>
        </p:blipFill>
        <p:spPr>
          <a:xfrm>
            <a:off x="6513942" y="3062150"/>
            <a:ext cx="5351698" cy="2912754"/>
          </a:xfrm>
          <a:prstGeom prst="rect">
            <a:avLst/>
          </a:prstGeom>
        </p:spPr>
      </p:pic>
      <p:sp>
        <p:nvSpPr>
          <p:cNvPr id="2" name="Text Box 32">
            <a:extLst>
              <a:ext uri="{FF2B5EF4-FFF2-40B4-BE49-F238E27FC236}">
                <a16:creationId xmlns:a16="http://schemas.microsoft.com/office/drawing/2014/main" id="{10EFB89C-66A5-4077-B6CB-5FEE2AA08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27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Voltage-tunable, integrable entanglement device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FB651F-48AD-4A16-8204-B0EFE2C24971}"/>
              </a:ext>
            </a:extLst>
          </p:cNvPr>
          <p:cNvSpPr txBox="1"/>
          <p:nvPr/>
        </p:nvSpPr>
        <p:spPr>
          <a:xfrm>
            <a:off x="8834771" y="5675406"/>
            <a:ext cx="669909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CC00CC"/>
                </a:solidFill>
              </a:rPr>
              <a:t>ω</a:t>
            </a:r>
            <a:r>
              <a:rPr lang="en-US" b="1" baseline="-25000" dirty="0">
                <a:solidFill>
                  <a:srgbClr val="CC00CC"/>
                </a:solidFill>
              </a:rPr>
              <a:t>QE</a:t>
            </a: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3A8F9B-58FE-4D3B-892D-BF42F738F987}"/>
              </a:ext>
            </a:extLst>
          </p:cNvPr>
          <p:cNvSpPr txBox="1"/>
          <p:nvPr/>
        </p:nvSpPr>
        <p:spPr>
          <a:xfrm>
            <a:off x="8692531" y="5997163"/>
            <a:ext cx="95438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C00CC"/>
                </a:solidFill>
              </a:rPr>
              <a:t>Voltage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5CCAC28-2920-4D16-ABEC-7E7E6B62AAAB}"/>
                  </a:ext>
                </a:extLst>
              </p:cNvPr>
              <p:cNvSpPr txBox="1"/>
              <p:nvPr/>
            </p:nvSpPr>
            <p:spPr>
              <a:xfrm>
                <a:off x="8097520" y="2726889"/>
                <a:ext cx="2814320" cy="661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</m:acc>
                      </m:e>
                      <m:sub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𝒐𝒖𝒕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 &amp;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</m:acc>
                      </m:e>
                      <m:sub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𝒐𝒖𝒕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 entanlement</a:t>
                </a:r>
              </a:p>
              <a:p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5CCAC28-2920-4D16-ABEC-7E7E6B62A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7520" y="2726889"/>
                <a:ext cx="2814320" cy="661143"/>
              </a:xfrm>
              <a:prstGeom prst="rect">
                <a:avLst/>
              </a:prstGeom>
              <a:blipFill>
                <a:blip r:embed="rId6"/>
                <a:stretch>
                  <a:fillRect t="-1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Figure 1: &#10;Micron-scale, voltage-tunable integrated entanglement device. Nonlinearity of the MNS is already extremely enhanced due to localization at the hotspot [41]. QE(s) positioned to the hotspot induces a Fano resonance which can suppress (turn off) the localization-enhanced nonlinearity by several orders at ωQE = 2ω or enhance it 10–100 times at around ωQE ≈ 2.002ω. Level-spacing (ωQE) is tuned by an applied voltage [26, 30], [31], [32], [33]. &#10;&#10;&#10;&#10;&#10;&#10;&#10;a&#10;&#10;̂&#10;&#10;&#10;&#10;in&#10;&#10;&#10;&#10;${\hat{a}}_{\text{in}}$&#10;&#10;&#10; is the input field (integrated laser), &#10;&#10;&#10;&#10;&#10;&#10;&#10;a&#10;&#10;̂&#10;&#10;&#10;&#10;out&#10;&#10;&#10;&#10;${\hat{a}}_{\text{out}}$&#10;&#10;&#10; and &#10;&#10;&#10;&#10;&#10;&#10;&#10;b&#10;&#10;̂&#10;&#10;&#10;&#10;out&#10;&#10;&#10;&#10;${\hat{b}}_{\text{out}}$&#10;&#10;&#10; are the output fields whose entanglement (Figure 4a) and non-classicality (Figure 4b) are investigated.&#10;">
            <a:extLst>
              <a:ext uri="{FF2B5EF4-FFF2-40B4-BE49-F238E27FC236}">
                <a16:creationId xmlns:a16="http://schemas.microsoft.com/office/drawing/2014/main" id="{D38FF68D-137A-4FB7-FED8-3F9A89240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70" y="993352"/>
            <a:ext cx="5210814" cy="298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BDE661-C50D-4846-4C9F-97C6E2FE429A}"/>
              </a:ext>
            </a:extLst>
          </p:cNvPr>
          <p:cNvSpPr/>
          <p:nvPr/>
        </p:nvSpPr>
        <p:spPr>
          <a:xfrm>
            <a:off x="101600" y="6383571"/>
            <a:ext cx="11468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[7]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M. 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Günay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P. Das, E. 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Yüce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E. O. Polat, A. Bek and M. E. Tasgin, </a:t>
            </a:r>
            <a:r>
              <a:rPr lang="en-US" sz="1400" b="0" i="1" u="sng" dirty="0">
                <a:solidFill>
                  <a:srgbClr val="0000FF"/>
                </a:solidFill>
                <a:effectLst/>
                <a:latin typeface="Arial" panose="020B0604020202020204" pitchFamily="34" charset="0"/>
                <a:hlinkClick r:id="rId8"/>
              </a:rPr>
              <a:t>On-demand continuous-variable quantum entanglement source for integrated circuits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Nanophotonics 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12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229-237 (2023).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8038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10EFB89C-66A5-4077-B6CB-5FEE2AA08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27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Voltage-tunable, integrable entanglement device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1F398E-F4C5-AA62-E9C9-731F2C2124F8}"/>
                  </a:ext>
                </a:extLst>
              </p:cNvPr>
              <p:cNvSpPr txBox="1"/>
              <p:nvPr/>
            </p:nvSpPr>
            <p:spPr>
              <a:xfrm>
                <a:off x="8204200" y="3098428"/>
                <a:ext cx="2814320" cy="661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</m:acc>
                      </m:e>
                      <m:sub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𝒐𝒖𝒕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 nonclassicality (</a:t>
                </a:r>
                <a:r>
                  <a:rPr lang="en-US" b="1" dirty="0" err="1">
                    <a:solidFill>
                      <a:srgbClr val="FF0000"/>
                    </a:solidFill>
                  </a:rPr>
                  <a:t>sqz</a:t>
                </a:r>
                <a:r>
                  <a:rPr lang="en-US" b="1" dirty="0">
                    <a:solidFill>
                      <a:srgbClr val="FF0000"/>
                    </a:solidFill>
                  </a:rPr>
                  <a:t>.)</a:t>
                </a:r>
              </a:p>
              <a:p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1F398E-F4C5-AA62-E9C9-731F2C212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4200" y="3098428"/>
                <a:ext cx="2814320" cy="661143"/>
              </a:xfrm>
              <a:prstGeom prst="rect">
                <a:avLst/>
              </a:prstGeom>
              <a:blipFill>
                <a:blip r:embed="rId3"/>
                <a:stretch>
                  <a:fillRect t="-1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3A607DF-3572-498B-9CD1-11C60A36F0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55" t="17324" r="18500" b="20149"/>
          <a:stretch/>
        </p:blipFill>
        <p:spPr>
          <a:xfrm>
            <a:off x="6959604" y="3429000"/>
            <a:ext cx="5145960" cy="2695489"/>
          </a:xfrm>
          <a:prstGeom prst="rect">
            <a:avLst/>
          </a:prstGeom>
        </p:spPr>
      </p:pic>
      <p:pic>
        <p:nvPicPr>
          <p:cNvPr id="5" name="Picture 2" descr="Figure 1: &#10;Micron-scale, voltage-tunable integrated entanglement device. Nonlinearity of the MNS is already extremely enhanced due to localization at the hotspot [41]. QE(s) positioned to the hotspot induces a Fano resonance which can suppress (turn off) the localization-enhanced nonlinearity by several orders at ωQE = 2ω or enhance it 10–100 times at around ωQE ≈ 2.002ω. Level-spacing (ωQE) is tuned by an applied voltage [26, 30], [31], [32], [33]. &#10;&#10;&#10;&#10;&#10;&#10;&#10;a&#10;&#10;̂&#10;&#10;&#10;&#10;in&#10;&#10;&#10;&#10;${\hat{a}}_{\text{in}}$&#10;&#10;&#10; is the input field (integrated laser), &#10;&#10;&#10;&#10;&#10;&#10;&#10;a&#10;&#10;̂&#10;&#10;&#10;&#10;out&#10;&#10;&#10;&#10;${\hat{a}}_{\text{out}}$&#10;&#10;&#10; and &#10;&#10;&#10;&#10;&#10;&#10;&#10;b&#10;&#10;̂&#10;&#10;&#10;&#10;out&#10;&#10;&#10;&#10;${\hat{b}}_{\text{out}}$&#10;&#10;&#10; are the output fields whose entanglement (Figure 4a) and non-classicality (Figure 4b) are investigated.&#10;">
            <a:extLst>
              <a:ext uri="{FF2B5EF4-FFF2-40B4-BE49-F238E27FC236}">
                <a16:creationId xmlns:a16="http://schemas.microsoft.com/office/drawing/2014/main" id="{384129AB-6C37-2496-A577-2EA48E946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70" y="993352"/>
            <a:ext cx="5210814" cy="298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07C099-7AE5-E3C0-A909-E700CBD9EFD1}"/>
              </a:ext>
            </a:extLst>
          </p:cNvPr>
          <p:cNvSpPr/>
          <p:nvPr/>
        </p:nvSpPr>
        <p:spPr>
          <a:xfrm>
            <a:off x="101600" y="6383571"/>
            <a:ext cx="11468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[7]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M. 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Günay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P. Das, E. 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Yüce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E. O. Polat, A. Bek and M. E. Tasgin, </a:t>
            </a:r>
            <a:r>
              <a:rPr lang="en-US" sz="1400" b="0" i="1" u="sng" dirty="0">
                <a:solidFill>
                  <a:srgbClr val="0000FF"/>
                </a:solidFill>
                <a:effectLst/>
                <a:latin typeface="Arial" panose="020B0604020202020204" pitchFamily="34" charset="0"/>
                <a:hlinkClick r:id="rId6"/>
              </a:rPr>
              <a:t>On-demand continuous-variable quantum entanglement source for integrated circuits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Nanophotonics 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12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229-237 (2023).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4474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21F0105-DE3B-4D8D-B972-BA402003E1E2}"/>
              </a:ext>
            </a:extLst>
          </p:cNvPr>
          <p:cNvSpPr/>
          <p:nvPr/>
        </p:nvSpPr>
        <p:spPr>
          <a:xfrm>
            <a:off x="2898223" y="2626476"/>
            <a:ext cx="1409617" cy="7306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282238-C398-43FA-94EE-C183CCD1ABF4}"/>
              </a:ext>
            </a:extLst>
          </p:cNvPr>
          <p:cNvSpPr/>
          <p:nvPr/>
        </p:nvSpPr>
        <p:spPr>
          <a:xfrm>
            <a:off x="-71120" y="2928243"/>
            <a:ext cx="2969343" cy="1328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9FEE4C4C-403A-4372-B255-9A20530CA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378995" y="2249466"/>
            <a:ext cx="219221" cy="1484678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B2E9097-E7C1-4D1F-9A32-E21A28BE609A}"/>
              </a:ext>
            </a:extLst>
          </p:cNvPr>
          <p:cNvSpPr/>
          <p:nvPr/>
        </p:nvSpPr>
        <p:spPr>
          <a:xfrm>
            <a:off x="4307841" y="2928243"/>
            <a:ext cx="2113280" cy="1067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E78550EE-80C2-495A-8BC6-C2392A29D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129713" y="2226223"/>
            <a:ext cx="219221" cy="1484678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6EF0365-0D66-4296-9588-4316C44AD3CE}"/>
              </a:ext>
            </a:extLst>
          </p:cNvPr>
          <p:cNvSpPr/>
          <p:nvPr/>
        </p:nvSpPr>
        <p:spPr>
          <a:xfrm>
            <a:off x="6421120" y="2626476"/>
            <a:ext cx="731520" cy="730660"/>
          </a:xfrm>
          <a:prstGeom prst="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70B16A-385C-46F6-AFDA-3B7D5813C33D}"/>
              </a:ext>
            </a:extLst>
          </p:cNvPr>
          <p:cNvCxnSpPr/>
          <p:nvPr/>
        </p:nvCxnSpPr>
        <p:spPr>
          <a:xfrm>
            <a:off x="6421120" y="2626476"/>
            <a:ext cx="731520" cy="7306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83DF469-051D-4F26-AEEA-37EA7C7BEC30}"/>
              </a:ext>
            </a:extLst>
          </p:cNvPr>
          <p:cNvSpPr/>
          <p:nvPr/>
        </p:nvSpPr>
        <p:spPr>
          <a:xfrm rot="16200000">
            <a:off x="5860803" y="1588639"/>
            <a:ext cx="1963913" cy="111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73E665-66BC-46C1-985E-8CB31C17E7D4}"/>
              </a:ext>
            </a:extLst>
          </p:cNvPr>
          <p:cNvSpPr/>
          <p:nvPr/>
        </p:nvSpPr>
        <p:spPr>
          <a:xfrm>
            <a:off x="7152640" y="2890391"/>
            <a:ext cx="1963913" cy="111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FF5827-F57D-4D59-A79B-104BEC7E43D2}"/>
              </a:ext>
            </a:extLst>
          </p:cNvPr>
          <p:cNvSpPr txBox="1"/>
          <p:nvPr/>
        </p:nvSpPr>
        <p:spPr>
          <a:xfrm>
            <a:off x="6575122" y="2831723"/>
            <a:ext cx="450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BS</a:t>
            </a:r>
          </a:p>
        </p:txBody>
      </p:sp>
      <p:pic>
        <p:nvPicPr>
          <p:cNvPr id="21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ED76265E-793C-43CD-AD36-923420157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733148" y="869316"/>
            <a:ext cx="219221" cy="1484678"/>
          </a:xfrm>
          <a:prstGeom prst="rect">
            <a:avLst/>
          </a:prstGeom>
          <a:noFill/>
        </p:spPr>
      </p:pic>
      <p:pic>
        <p:nvPicPr>
          <p:cNvPr id="22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04220572-1EFE-4D2A-BB1D-7E5CF8B5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8024985" y="2179828"/>
            <a:ext cx="219221" cy="1484678"/>
          </a:xfrm>
          <a:prstGeom prst="rect">
            <a:avLst/>
          </a:prstGeom>
          <a:noFill/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94A773A-B64B-4C70-9CD0-89D462A4EF24}"/>
              </a:ext>
            </a:extLst>
          </p:cNvPr>
          <p:cNvCxnSpPr>
            <a:cxnSpLocks/>
            <a:stCxn id="14" idx="1"/>
            <a:endCxn id="32" idx="0"/>
          </p:cNvCxnSpPr>
          <p:nvPr/>
        </p:nvCxnSpPr>
        <p:spPr>
          <a:xfrm flipH="1">
            <a:off x="5169642" y="3078173"/>
            <a:ext cx="69682" cy="955735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E4872C4-DD4C-48BA-A62E-C733436F7276}"/>
              </a:ext>
            </a:extLst>
          </p:cNvPr>
          <p:cNvCxnSpPr>
            <a:cxnSpLocks/>
            <a:stCxn id="11" idx="1"/>
          </p:cNvCxnSpPr>
          <p:nvPr/>
        </p:nvCxnSpPr>
        <p:spPr>
          <a:xfrm>
            <a:off x="1488606" y="3101416"/>
            <a:ext cx="0" cy="838733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9F451F09-6C6A-4DA3-A07C-68C5CF797428}"/>
              </a:ext>
            </a:extLst>
          </p:cNvPr>
          <p:cNvSpPr/>
          <p:nvPr/>
        </p:nvSpPr>
        <p:spPr>
          <a:xfrm>
            <a:off x="945589" y="3980465"/>
            <a:ext cx="1028807" cy="671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coherent</a:t>
            </a:r>
          </a:p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570669-D638-436C-A851-A59ABAF19ED0}"/>
              </a:ext>
            </a:extLst>
          </p:cNvPr>
          <p:cNvSpPr/>
          <p:nvPr/>
        </p:nvSpPr>
        <p:spPr>
          <a:xfrm>
            <a:off x="-88540" y="2546615"/>
            <a:ext cx="1794529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(integrated laser)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B5BBCA-EEF3-4AC0-804F-054574984734}"/>
              </a:ext>
            </a:extLst>
          </p:cNvPr>
          <p:cNvSpPr txBox="1"/>
          <p:nvPr/>
        </p:nvSpPr>
        <p:spPr>
          <a:xfrm>
            <a:off x="2942782" y="2598003"/>
            <a:ext cx="1459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Entanglement/</a:t>
            </a:r>
          </a:p>
          <a:p>
            <a:r>
              <a:rPr lang="en-US" sz="1600" b="1" dirty="0" err="1"/>
              <a:t>Nonclass</a:t>
            </a:r>
            <a:r>
              <a:rPr lang="en-US" sz="1600" b="1" dirty="0"/>
              <a:t>. </a:t>
            </a:r>
          </a:p>
          <a:p>
            <a:r>
              <a:rPr lang="en-US" sz="1600" b="1" dirty="0"/>
              <a:t>Device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A2C605B-1C7C-442C-A405-039F3A4F1A90}"/>
              </a:ext>
            </a:extLst>
          </p:cNvPr>
          <p:cNvSpPr/>
          <p:nvPr/>
        </p:nvSpPr>
        <p:spPr>
          <a:xfrm>
            <a:off x="4402412" y="4033908"/>
            <a:ext cx="1534459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squeezed light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E817323-1C62-46C8-8290-D2203C5C0D90}"/>
              </a:ext>
            </a:extLst>
          </p:cNvPr>
          <p:cNvCxnSpPr>
            <a:cxnSpLocks/>
          </p:cNvCxnSpPr>
          <p:nvPr/>
        </p:nvCxnSpPr>
        <p:spPr>
          <a:xfrm flipH="1">
            <a:off x="6952370" y="1497134"/>
            <a:ext cx="1812804" cy="283814"/>
          </a:xfrm>
          <a:prstGeom prst="straightConnector1">
            <a:avLst/>
          </a:prstGeom>
          <a:ln w="15875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CD07C2AE-788C-4BFD-8562-EA6AFA923C01}"/>
              </a:ext>
            </a:extLst>
          </p:cNvPr>
          <p:cNvSpPr/>
          <p:nvPr/>
        </p:nvSpPr>
        <p:spPr>
          <a:xfrm>
            <a:off x="8560969" y="1167046"/>
            <a:ext cx="1534459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entangled (but always!)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9DD0D5A-8A32-4EDE-BA96-E95BF4A3051F}"/>
              </a:ext>
            </a:extLst>
          </p:cNvPr>
          <p:cNvCxnSpPr>
            <a:cxnSpLocks/>
          </p:cNvCxnSpPr>
          <p:nvPr/>
        </p:nvCxnSpPr>
        <p:spPr>
          <a:xfrm flipH="1">
            <a:off x="7955281" y="1627557"/>
            <a:ext cx="809893" cy="1231394"/>
          </a:xfrm>
          <a:prstGeom prst="straightConnector1">
            <a:avLst/>
          </a:prstGeom>
          <a:ln w="15875">
            <a:solidFill>
              <a:srgbClr val="FFC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5FD3CB7-1885-4364-AEFE-53324BC1D70D}"/>
                  </a:ext>
                </a:extLst>
              </p:cNvPr>
              <p:cNvSpPr txBox="1"/>
              <p:nvPr/>
            </p:nvSpPr>
            <p:spPr>
              <a:xfrm>
                <a:off x="2781968" y="1663945"/>
                <a:ext cx="1757212" cy="6270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C000"/>
                    </a:solidFill>
                  </a:rPr>
                  <a:t>nonlinear medium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6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5FD3CB7-1885-4364-AEFE-53324BC1D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968" y="1663945"/>
                <a:ext cx="1757212" cy="627031"/>
              </a:xfrm>
              <a:prstGeom prst="rect">
                <a:avLst/>
              </a:prstGeom>
              <a:blipFill>
                <a:blip r:embed="rId4"/>
                <a:stretch>
                  <a:fillRect l="-1730" t="-2913" r="-1038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BE1D156E-2149-4655-BB00-830996CF92FF}"/>
              </a:ext>
            </a:extLst>
          </p:cNvPr>
          <p:cNvSpPr/>
          <p:nvPr/>
        </p:nvSpPr>
        <p:spPr>
          <a:xfrm>
            <a:off x="6397447" y="3412295"/>
            <a:ext cx="100239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BS</a:t>
            </a:r>
          </a:p>
        </p:txBody>
      </p:sp>
      <p:sp>
        <p:nvSpPr>
          <p:cNvPr id="26" name="Text Box 32">
            <a:extLst>
              <a:ext uri="{FF2B5EF4-FFF2-40B4-BE49-F238E27FC236}">
                <a16:creationId xmlns:a16="http://schemas.microsoft.com/office/drawing/2014/main" id="{F2C3A798-EEED-45CC-A0C1-82E1A7F86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57288"/>
            <a:ext cx="7711649" cy="15542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Question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: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Can we turn on/off (</a:t>
            </a:r>
            <a:r>
              <a:rPr lang="en-US" sz="2000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continuously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 the </a:t>
            </a:r>
            <a:r>
              <a:rPr lang="en-US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nonclassicality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     when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pulse is on the entanglement device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?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         Can we do that with nm-thick wires?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Can we tune the entanglement/squeezing degree?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B34260-E447-4FDC-85B0-F88C95E4F086}"/>
              </a:ext>
            </a:extLst>
          </p:cNvPr>
          <p:cNvCxnSpPr/>
          <p:nvPr/>
        </p:nvCxnSpPr>
        <p:spPr>
          <a:xfrm>
            <a:off x="3281680" y="3358338"/>
            <a:ext cx="0" cy="5830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F5767A1-E1EB-4178-B506-01E4A7E25335}"/>
              </a:ext>
            </a:extLst>
          </p:cNvPr>
          <p:cNvCxnSpPr/>
          <p:nvPr/>
        </p:nvCxnSpPr>
        <p:spPr>
          <a:xfrm>
            <a:off x="3982720" y="3357136"/>
            <a:ext cx="0" cy="58301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0ED7F2-D21E-44DF-89E4-46A9873AE0D8}"/>
              </a:ext>
            </a:extLst>
          </p:cNvPr>
          <p:cNvCxnSpPr>
            <a:cxnSpLocks/>
          </p:cNvCxnSpPr>
          <p:nvPr/>
        </p:nvCxnSpPr>
        <p:spPr>
          <a:xfrm>
            <a:off x="3281680" y="3937894"/>
            <a:ext cx="25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22467B9-D6EA-4C59-B354-97E7E01A4E0E}"/>
              </a:ext>
            </a:extLst>
          </p:cNvPr>
          <p:cNvCxnSpPr>
            <a:cxnSpLocks/>
          </p:cNvCxnSpPr>
          <p:nvPr/>
        </p:nvCxnSpPr>
        <p:spPr>
          <a:xfrm flipV="1">
            <a:off x="3620805" y="3937893"/>
            <a:ext cx="367041" cy="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FF28C90-A37A-4BD5-98B2-8BE7361824DE}"/>
              </a:ext>
            </a:extLst>
          </p:cNvPr>
          <p:cNvCxnSpPr>
            <a:cxnSpLocks/>
          </p:cNvCxnSpPr>
          <p:nvPr/>
        </p:nvCxnSpPr>
        <p:spPr>
          <a:xfrm>
            <a:off x="3281680" y="3940149"/>
            <a:ext cx="25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72F70EB-804D-469D-B2DC-B44626CEC310}"/>
              </a:ext>
            </a:extLst>
          </p:cNvPr>
          <p:cNvCxnSpPr>
            <a:cxnSpLocks/>
          </p:cNvCxnSpPr>
          <p:nvPr/>
        </p:nvCxnSpPr>
        <p:spPr>
          <a:xfrm flipV="1">
            <a:off x="3535680" y="3785543"/>
            <a:ext cx="0" cy="304702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7184C70-8CD1-4210-AF2F-500A5F93AB00}"/>
              </a:ext>
            </a:extLst>
          </p:cNvPr>
          <p:cNvCxnSpPr>
            <a:cxnSpLocks/>
          </p:cNvCxnSpPr>
          <p:nvPr/>
        </p:nvCxnSpPr>
        <p:spPr>
          <a:xfrm flipV="1">
            <a:off x="3622509" y="3861693"/>
            <a:ext cx="0" cy="1524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36368B1-6D96-49B4-90F9-B880675570F3}"/>
              </a:ext>
            </a:extLst>
          </p:cNvPr>
          <p:cNvSpPr txBox="1"/>
          <p:nvPr/>
        </p:nvSpPr>
        <p:spPr>
          <a:xfrm>
            <a:off x="3419519" y="4051601"/>
            <a:ext cx="336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V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6036E0D-419D-4489-B29D-06248795E7AB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9328199" y="1838961"/>
            <a:ext cx="963881" cy="452015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B7062FC7-03D7-4B72-9AC9-6333DFC39144}"/>
              </a:ext>
            </a:extLst>
          </p:cNvPr>
          <p:cNvSpPr/>
          <p:nvPr/>
        </p:nvSpPr>
        <p:spPr>
          <a:xfrm>
            <a:off x="10087216" y="2113864"/>
            <a:ext cx="1934196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Sometimes</a:t>
            </a:r>
          </a:p>
          <a:p>
            <a:pPr algn="ctr">
              <a:lnSpc>
                <a:spcPct val="107000"/>
              </a:lnSpc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want not to entangle</a:t>
            </a:r>
          </a:p>
        </p:txBody>
      </p:sp>
      <p:sp>
        <p:nvSpPr>
          <p:cNvPr id="3" name="Text Box 32">
            <a:extLst>
              <a:ext uri="{FF2B5EF4-FFF2-40B4-BE49-F238E27FC236}">
                <a16:creationId xmlns:a16="http://schemas.microsoft.com/office/drawing/2014/main" id="{1DF41ACD-A481-9B37-9F95-DB5876208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27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Quantum Integrated Circuit technology (what’s needed?)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00687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10EFB89C-66A5-4077-B6CB-5FEE2AA08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27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Voltage-tunable, integrable entanglement device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1F398E-F4C5-AA62-E9C9-731F2C2124F8}"/>
                  </a:ext>
                </a:extLst>
              </p:cNvPr>
              <p:cNvSpPr txBox="1"/>
              <p:nvPr/>
            </p:nvSpPr>
            <p:spPr>
              <a:xfrm>
                <a:off x="8214360" y="3042659"/>
                <a:ext cx="2814320" cy="661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</m:acc>
                      </m:e>
                      <m:sub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𝒐𝒖𝒕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 nonclassicality (</a:t>
                </a:r>
                <a:r>
                  <a:rPr lang="en-US" b="1" dirty="0" err="1">
                    <a:solidFill>
                      <a:srgbClr val="FF0000"/>
                    </a:solidFill>
                  </a:rPr>
                  <a:t>sqz</a:t>
                </a:r>
                <a:r>
                  <a:rPr lang="en-US" b="1" dirty="0">
                    <a:solidFill>
                      <a:srgbClr val="FF0000"/>
                    </a:solidFill>
                  </a:rPr>
                  <a:t>.)</a:t>
                </a:r>
              </a:p>
              <a:p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1F398E-F4C5-AA62-E9C9-731F2C212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4360" y="3042659"/>
                <a:ext cx="2814320" cy="661143"/>
              </a:xfrm>
              <a:prstGeom prst="rect">
                <a:avLst/>
              </a:prstGeom>
              <a:blipFill>
                <a:blip r:embed="rId3"/>
                <a:stretch>
                  <a:fillRect t="-1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3A607DF-3572-498B-9CD1-11C60A36F0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55" t="17324" r="18500" b="20149"/>
          <a:stretch/>
        </p:blipFill>
        <p:spPr>
          <a:xfrm>
            <a:off x="6959604" y="3429000"/>
            <a:ext cx="5145960" cy="26954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868EF6-9A4D-4E2A-8468-3701D89F17A9}"/>
              </a:ext>
            </a:extLst>
          </p:cNvPr>
          <p:cNvSpPr txBox="1"/>
          <p:nvPr/>
        </p:nvSpPr>
        <p:spPr>
          <a:xfrm>
            <a:off x="481327" y="5643770"/>
            <a:ext cx="423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Linear response not modified!</a:t>
            </a:r>
          </a:p>
        </p:txBody>
      </p:sp>
      <p:pic>
        <p:nvPicPr>
          <p:cNvPr id="13" name="Picture 4" descr="Check Mark Tick - Free vector graphic on Pixabay">
            <a:extLst>
              <a:ext uri="{FF2B5EF4-FFF2-40B4-BE49-F238E27FC236}">
                <a16:creationId xmlns:a16="http://schemas.microsoft.com/office/drawing/2014/main" id="{CF49E30C-885C-400E-B6A7-B91E3E38A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027" y="5453971"/>
            <a:ext cx="835104" cy="818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igure 1: &#10;Micron-scale, voltage-tunable integrated entanglement device. Nonlinearity of the MNS is already extremely enhanced due to localization at the hotspot [41]. QE(s) positioned to the hotspot induces a Fano resonance which can suppress (turn off) the localization-enhanced nonlinearity by several orders at ωQE = 2ω or enhance it 10–100 times at around ωQE ≈ 2.002ω. Level-spacing (ωQE) is tuned by an applied voltage [26, 30], [31], [32], [33]. &#10;&#10;&#10;&#10;&#10;&#10;&#10;a&#10;&#10;̂&#10;&#10;&#10;&#10;in&#10;&#10;&#10;&#10;${\hat{a}}_{\text{in}}$&#10;&#10;&#10; is the input field (integrated laser), &#10;&#10;&#10;&#10;&#10;&#10;&#10;a&#10;&#10;̂&#10;&#10;&#10;&#10;out&#10;&#10;&#10;&#10;${\hat{a}}_{\text{out}}$&#10;&#10;&#10; and &#10;&#10;&#10;&#10;&#10;&#10;&#10;b&#10;&#10;̂&#10;&#10;&#10;&#10;out&#10;&#10;&#10;&#10;${\hat{b}}_{\text{out}}$&#10;&#10;&#10; are the output fields whose entanglement (Figure 4a) and non-classicality (Figure 4b) are investigated.&#10;">
            <a:extLst>
              <a:ext uri="{FF2B5EF4-FFF2-40B4-BE49-F238E27FC236}">
                <a16:creationId xmlns:a16="http://schemas.microsoft.com/office/drawing/2014/main" id="{3BE4C49C-A214-5958-2EAE-31E3D169C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70" y="993352"/>
            <a:ext cx="5210814" cy="298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378DDBC-C7E7-3BC7-1AE8-A3C14D1780AA}"/>
              </a:ext>
            </a:extLst>
          </p:cNvPr>
          <p:cNvSpPr/>
          <p:nvPr/>
        </p:nvSpPr>
        <p:spPr>
          <a:xfrm>
            <a:off x="101600" y="6383571"/>
            <a:ext cx="11468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[7] 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M. 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Günay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P. Das, E. </a:t>
            </a:r>
            <a:r>
              <a:rPr lang="en-US" sz="14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Yüce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E. O. Polat, A. Bek and M. E. Tasgin, </a:t>
            </a:r>
            <a:r>
              <a:rPr lang="en-US" sz="1400" b="0" i="1" u="sng" dirty="0">
                <a:solidFill>
                  <a:srgbClr val="0000FF"/>
                </a:solidFill>
                <a:effectLst/>
                <a:latin typeface="Arial" panose="020B0604020202020204" pitchFamily="34" charset="0"/>
                <a:hlinkClick r:id="rId7"/>
              </a:rPr>
              <a:t>On-demand continuous-variable quantum entanglement source for integrated circuits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Nanophotonics 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12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229-237 (2023).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953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384B5F7-29CF-45BE-A7B5-4452F2C3FD39}"/>
              </a:ext>
            </a:extLst>
          </p:cNvPr>
          <p:cNvSpPr txBox="1">
            <a:spLocks/>
          </p:cNvSpPr>
          <p:nvPr/>
        </p:nvSpPr>
        <p:spPr bwMode="auto">
          <a:xfrm>
            <a:off x="165740" y="178464"/>
            <a:ext cx="82296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400" kern="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My </a:t>
            </a:r>
            <a:r>
              <a:rPr lang="en-US" sz="2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Friends</a:t>
            </a:r>
            <a:r>
              <a:rPr lang="tr-TR" sz="2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, do</a:t>
            </a:r>
            <a:r>
              <a:rPr lang="en-US" sz="2400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ing</a:t>
            </a:r>
            <a:r>
              <a:rPr lang="en-US" sz="24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rPr>
              <a:t> great research …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76C7BD-25D7-4141-BE37-01B9C5B9D9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2" r="27446"/>
          <a:stretch/>
        </p:blipFill>
        <p:spPr>
          <a:xfrm>
            <a:off x="4626586" y="3944161"/>
            <a:ext cx="1978587" cy="22673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6D5261-7874-4BC9-A486-CFCDBA53993F}"/>
              </a:ext>
            </a:extLst>
          </p:cNvPr>
          <p:cNvSpPr txBox="1"/>
          <p:nvPr/>
        </p:nvSpPr>
        <p:spPr>
          <a:xfrm>
            <a:off x="4781395" y="6268181"/>
            <a:ext cx="1282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Zafer </a:t>
            </a:r>
            <a:r>
              <a:rPr lang="en-US" dirty="0" err="1"/>
              <a:t>Artvin</a:t>
            </a:r>
            <a:endParaRPr lang="tr-TR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DC87D35-1F36-4A87-9734-01BAF78F2B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5" t="22413" r="36837" b="55084"/>
          <a:stretch/>
        </p:blipFill>
        <p:spPr>
          <a:xfrm>
            <a:off x="2727960" y="1008839"/>
            <a:ext cx="1854601" cy="211245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2218176-25D4-4C9B-9850-F92131007B34}"/>
              </a:ext>
            </a:extLst>
          </p:cNvPr>
          <p:cNvSpPr txBox="1"/>
          <p:nvPr/>
        </p:nvSpPr>
        <p:spPr>
          <a:xfrm>
            <a:off x="2800267" y="3090446"/>
            <a:ext cx="1588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Mehmet </a:t>
            </a:r>
            <a:r>
              <a:rPr lang="tr-TR" sz="1600" dirty="0"/>
              <a:t>Günay</a:t>
            </a:r>
          </a:p>
        </p:txBody>
      </p:sp>
      <p:pic>
        <p:nvPicPr>
          <p:cNvPr id="21" name="Picture 2" descr="Emre Yüce | Middle East Technical University - Academia.edu">
            <a:extLst>
              <a:ext uri="{FF2B5EF4-FFF2-40B4-BE49-F238E27FC236}">
                <a16:creationId xmlns:a16="http://schemas.microsoft.com/office/drawing/2014/main" id="{2255FF09-0C4C-77A7-4410-DFE9E549D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320" y="91882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B84FDA9-E773-F7B4-D0E7-F84EC28CC5B5}"/>
              </a:ext>
            </a:extLst>
          </p:cNvPr>
          <p:cNvSpPr/>
          <p:nvPr/>
        </p:nvSpPr>
        <p:spPr>
          <a:xfrm>
            <a:off x="7614856" y="2823820"/>
            <a:ext cx="1671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Emre Y</a:t>
            </a:r>
            <a:r>
              <a:rPr lang="tr-TR" dirty="0" err="1"/>
              <a:t>üce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914ED6-CA5D-0441-B39A-FDCA04ED0E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78" y="1007435"/>
            <a:ext cx="2082800" cy="2082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94F19F2-BC8F-0C29-3D34-748DF0B06897}"/>
              </a:ext>
            </a:extLst>
          </p:cNvPr>
          <p:cNvSpPr txBox="1"/>
          <p:nvPr/>
        </p:nvSpPr>
        <p:spPr>
          <a:xfrm>
            <a:off x="534031" y="3121293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Alpan</a:t>
            </a:r>
            <a:r>
              <a:rPr lang="en-US" dirty="0"/>
              <a:t> </a:t>
            </a:r>
            <a:r>
              <a:rPr lang="en-US" dirty="0" err="1"/>
              <a:t>Bek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74E8B1-F42E-F071-91A7-DC2EF1437C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96"/>
          <a:stretch/>
        </p:blipFill>
        <p:spPr>
          <a:xfrm>
            <a:off x="4796678" y="1079455"/>
            <a:ext cx="2340659" cy="201078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6B916D6-4602-A8D3-8FCD-3DDB8627CC06}"/>
              </a:ext>
            </a:extLst>
          </p:cNvPr>
          <p:cNvSpPr/>
          <p:nvPr/>
        </p:nvSpPr>
        <p:spPr>
          <a:xfrm>
            <a:off x="5117343" y="3090235"/>
            <a:ext cx="1671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Priyam</a:t>
            </a:r>
            <a:r>
              <a:rPr lang="en-US" dirty="0"/>
              <a:t> Das</a:t>
            </a:r>
          </a:p>
        </p:txBody>
      </p:sp>
      <p:pic>
        <p:nvPicPr>
          <p:cNvPr id="5122" name="Picture 2" descr="Deniz Türkpençe on Twitter: &quot;We acknowledge @IBM Europe director Ingolf  Wittman for his nice talk on #Quantum Computing. It was inspiring listening  to the ideas on hybridizing Quantum physics and engineering.  #quantumsupremacy">
            <a:extLst>
              <a:ext uri="{FF2B5EF4-FFF2-40B4-BE49-F238E27FC236}">
                <a16:creationId xmlns:a16="http://schemas.microsoft.com/office/drawing/2014/main" id="{C60CA6DC-E5D2-880C-05D5-7CCE04B1B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70" y="3928723"/>
            <a:ext cx="1885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125C7D7-59E0-69AB-A4C9-A27E86CFA815}"/>
              </a:ext>
            </a:extLst>
          </p:cNvPr>
          <p:cNvSpPr/>
          <p:nvPr/>
        </p:nvSpPr>
        <p:spPr>
          <a:xfrm>
            <a:off x="307228" y="5814673"/>
            <a:ext cx="1885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Deniz </a:t>
            </a:r>
            <a:r>
              <a:rPr lang="tr-TR" dirty="0" err="1"/>
              <a:t>Türkpençe</a:t>
            </a:r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7EBCC03-5B9C-1E24-8C80-77A92ABD10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164" y="3944161"/>
            <a:ext cx="1905000" cy="19050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37BA95F-2FE6-EB55-7899-14E9F7520FB8}"/>
              </a:ext>
            </a:extLst>
          </p:cNvPr>
          <p:cNvSpPr/>
          <p:nvPr/>
        </p:nvSpPr>
        <p:spPr>
          <a:xfrm>
            <a:off x="2493689" y="5869459"/>
            <a:ext cx="1885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Gürsoy </a:t>
            </a:r>
            <a:r>
              <a:rPr lang="tr-TR" dirty="0" err="1"/>
              <a:t>Akgüç</a:t>
            </a:r>
            <a:endParaRPr lang="en-US" dirty="0"/>
          </a:p>
        </p:txBody>
      </p:sp>
      <p:pic>
        <p:nvPicPr>
          <p:cNvPr id="4098" name="Picture 2" descr="Loop | Emre Ozan Polat">
            <a:extLst>
              <a:ext uri="{FF2B5EF4-FFF2-40B4-BE49-F238E27FC236}">
                <a16:creationId xmlns:a16="http://schemas.microsoft.com/office/drawing/2014/main" id="{46A9BE8E-FF41-A62F-94ED-EBAB5F598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856" y="806013"/>
            <a:ext cx="2202473" cy="22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3A76A8-B5C1-EA5C-C9E6-465E6807EF31}"/>
              </a:ext>
            </a:extLst>
          </p:cNvPr>
          <p:cNvSpPr/>
          <p:nvPr/>
        </p:nvSpPr>
        <p:spPr>
          <a:xfrm>
            <a:off x="9712860" y="2982793"/>
            <a:ext cx="19451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Emre Ozan Polat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38833F6-0C10-6F0B-1BC4-BDC83B40445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140" t="9191" r="37926" b="6795"/>
          <a:stretch/>
        </p:blipFill>
        <p:spPr>
          <a:xfrm>
            <a:off x="7031514" y="3955462"/>
            <a:ext cx="1737804" cy="2285379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97EF759C-299C-50B6-F0F9-88DCDB7176E7}"/>
              </a:ext>
            </a:extLst>
          </p:cNvPr>
          <p:cNvSpPr txBox="1"/>
          <p:nvPr/>
        </p:nvSpPr>
        <p:spPr>
          <a:xfrm>
            <a:off x="7107591" y="6247810"/>
            <a:ext cx="1473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Shakir Ullah</a:t>
            </a:r>
          </a:p>
        </p:txBody>
      </p:sp>
    </p:spTree>
    <p:extLst>
      <p:ext uri="{BB962C8B-B14F-4D97-AF65-F5344CB8AC3E}">
        <p14:creationId xmlns:p14="http://schemas.microsoft.com/office/powerpoint/2010/main" val="33227893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2">
            <a:extLst>
              <a:ext uri="{FF2B5EF4-FFF2-40B4-BE49-F238E27FC236}">
                <a16:creationId xmlns:a16="http://schemas.microsoft.com/office/drawing/2014/main" id="{194AEC2B-D98C-4391-B90B-2CB65D751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7402" y="2488750"/>
            <a:ext cx="2757196" cy="5847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THANK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35C93F-E5C0-96CF-7DA3-70D1F2047FD1}"/>
              </a:ext>
            </a:extLst>
          </p:cNvPr>
          <p:cNvSpPr txBox="1"/>
          <p:nvPr/>
        </p:nvSpPr>
        <p:spPr>
          <a:xfrm>
            <a:off x="3734454" y="3895115"/>
            <a:ext cx="4662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Special thanks to </a:t>
            </a:r>
            <a:r>
              <a:rPr lang="en-US" sz="2400" dirty="0" err="1"/>
              <a:t>Zhenghong</a:t>
            </a:r>
            <a:r>
              <a:rPr lang="en-US" sz="2400" dirty="0"/>
              <a:t> Li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657374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32">
            <a:extLst>
              <a:ext uri="{FF2B5EF4-FFF2-40B4-BE49-F238E27FC236}">
                <a16:creationId xmlns:a16="http://schemas.microsoft.com/office/drawing/2014/main" id="{2765C132-1FFD-4240-8EC2-C55C7A001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543300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Some other recent technologies for Quantum Int. Circ.</a:t>
            </a:r>
            <a:endParaRPr lang="tr-TR" sz="24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45997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2FE410D0-AF86-46EC-A238-3795AA66C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100" y="0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2) Electrically-controlled 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excitation lifetime</a:t>
            </a:r>
            <a:endParaRPr lang="tr-TR" sz="24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B547EB-EC10-4CC9-B7CD-813474A3E3A7}"/>
              </a:ext>
            </a:extLst>
          </p:cNvPr>
          <p:cNvSpPr/>
          <p:nvPr/>
        </p:nvSpPr>
        <p:spPr>
          <a:xfrm>
            <a:off x="203200" y="6218212"/>
            <a:ext cx="1005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Emre Ozan Polat, Zafer Artvin, Yusuf </a:t>
            </a:r>
            <a:r>
              <a:rPr lang="fr-FR" sz="1400" dirty="0" err="1"/>
              <a:t>Şaki</a:t>
            </a:r>
            <a:r>
              <a:rPr lang="fr-FR" sz="1400" dirty="0"/>
              <a:t>, Alpan Bek, Ramazan Sahin, </a:t>
            </a:r>
            <a:r>
              <a:rPr lang="fr-FR" sz="1400" i="1" dirty="0" err="1"/>
              <a:t>Continuous</a:t>
            </a:r>
            <a:r>
              <a:rPr lang="fr-FR" sz="1400" i="1" dirty="0"/>
              <a:t> and </a:t>
            </a:r>
            <a:r>
              <a:rPr lang="fr-FR" sz="1400" i="1" dirty="0" err="1"/>
              <a:t>Reversible</a:t>
            </a:r>
            <a:r>
              <a:rPr lang="fr-FR" sz="1400" i="1" dirty="0"/>
              <a:t> </a:t>
            </a:r>
            <a:r>
              <a:rPr lang="fr-FR" sz="1400" i="1" dirty="0" err="1"/>
              <a:t>Electrical</a:t>
            </a:r>
            <a:r>
              <a:rPr lang="fr-FR" sz="1400" i="1" dirty="0"/>
              <a:t> Tuning of Fluorescent </a:t>
            </a:r>
            <a:r>
              <a:rPr lang="fr-FR" sz="1400" i="1" dirty="0" err="1"/>
              <a:t>Decay</a:t>
            </a:r>
            <a:r>
              <a:rPr lang="fr-FR" sz="1400" i="1" dirty="0"/>
              <a:t> Rate via Fano </a:t>
            </a:r>
            <a:r>
              <a:rPr lang="fr-FR" sz="1400" i="1" dirty="0" err="1"/>
              <a:t>Resonance</a:t>
            </a:r>
            <a:r>
              <a:rPr lang="fr-FR" sz="1400" dirty="0"/>
              <a:t>, </a:t>
            </a:r>
            <a:r>
              <a:rPr lang="en-US" sz="1400" b="1" u="sng" dirty="0">
                <a:hlinkClick r:id="rId2"/>
              </a:rPr>
              <a:t>arXiv:2412.20199</a:t>
            </a: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F0F9CD-9283-496D-9ED8-49A8AB50F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37" y="1221040"/>
            <a:ext cx="4998005" cy="441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45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CD7909CE-C4EF-4FD3-B76C-96AEBAD2A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2101014" cy="52322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Outline</a:t>
            </a:r>
            <a:endParaRPr lang="tr-TR" sz="28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BEF2A3-A15D-4A95-94FE-D602350AB3E9}"/>
                  </a:ext>
                </a:extLst>
              </p:cNvPr>
              <p:cNvSpPr txBox="1"/>
              <p:nvPr/>
            </p:nvSpPr>
            <p:spPr>
              <a:xfrm>
                <a:off x="207039" y="746078"/>
                <a:ext cx="9011389" cy="3499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FF0000"/>
                    </a:solidFill>
                  </a:rPr>
                  <a:t>Quantum Integrated Circuits: control of entanglement/</a:t>
                </a:r>
                <a:r>
                  <a:rPr lang="en-US" sz="2000" b="1" dirty="0" err="1">
                    <a:solidFill>
                      <a:srgbClr val="FF0000"/>
                    </a:solidFill>
                  </a:rPr>
                  <a:t>nonclassicality</a:t>
                </a:r>
                <a:endParaRPr lang="en-US" sz="2000" b="1" dirty="0">
                  <a:solidFill>
                    <a:srgbClr val="FF0000"/>
                  </a:solidFill>
                </a:endParaRPr>
              </a:p>
              <a:p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Control of Second Harmonic Generation in </a:t>
                </a:r>
                <a:r>
                  <a:rPr lang="en-US" sz="2000" dirty="0" err="1"/>
                  <a:t>plasmonics</a:t>
                </a: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Voltage-control of QE level-spacing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𝑄𝐸</m:t>
                        </m:r>
                      </m:sub>
                    </m:sSub>
                  </m:oMath>
                </a14:m>
                <a:r>
                  <a:rPr lang="en-US" sz="2000" dirty="0"/>
                  <a:t>)</a:t>
                </a:r>
              </a:p>
              <a:p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Turn on/off (continuously) entanglement when pulse is on the device!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tr-TR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ABEF2A3-A15D-4A95-94FE-D602350AB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039" y="746078"/>
                <a:ext cx="9011389" cy="3499548"/>
              </a:xfrm>
              <a:prstGeom prst="rect">
                <a:avLst/>
              </a:prstGeom>
              <a:blipFill>
                <a:blip r:embed="rId3"/>
                <a:stretch>
                  <a:fillRect l="-609" t="-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06686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2FE410D0-AF86-46EC-A238-3795AA66C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100" y="0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2) Electrically-controlled 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excitation lifetime</a:t>
            </a:r>
            <a:endParaRPr lang="tr-TR" sz="24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B547EB-EC10-4CC9-B7CD-813474A3E3A7}"/>
              </a:ext>
            </a:extLst>
          </p:cNvPr>
          <p:cNvSpPr/>
          <p:nvPr/>
        </p:nvSpPr>
        <p:spPr>
          <a:xfrm>
            <a:off x="203200" y="6218212"/>
            <a:ext cx="1005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Emre Ozan Polat, Zafer Artvin, Yusuf </a:t>
            </a:r>
            <a:r>
              <a:rPr lang="fr-FR" sz="1400" dirty="0" err="1"/>
              <a:t>Şaki</a:t>
            </a:r>
            <a:r>
              <a:rPr lang="fr-FR" sz="1400" dirty="0"/>
              <a:t>, Alpan Bek, Ramazan Sahin, </a:t>
            </a:r>
            <a:r>
              <a:rPr lang="fr-FR" sz="1400" i="1" dirty="0" err="1"/>
              <a:t>Continuous</a:t>
            </a:r>
            <a:r>
              <a:rPr lang="fr-FR" sz="1400" i="1" dirty="0"/>
              <a:t> and </a:t>
            </a:r>
            <a:r>
              <a:rPr lang="fr-FR" sz="1400" i="1" dirty="0" err="1"/>
              <a:t>Reversible</a:t>
            </a:r>
            <a:r>
              <a:rPr lang="fr-FR" sz="1400" i="1" dirty="0"/>
              <a:t> </a:t>
            </a:r>
            <a:r>
              <a:rPr lang="fr-FR" sz="1400" i="1" dirty="0" err="1"/>
              <a:t>Electrical</a:t>
            </a:r>
            <a:r>
              <a:rPr lang="fr-FR" sz="1400" i="1" dirty="0"/>
              <a:t> Tuning of Fluorescent </a:t>
            </a:r>
            <a:r>
              <a:rPr lang="fr-FR" sz="1400" i="1" dirty="0" err="1"/>
              <a:t>Decay</a:t>
            </a:r>
            <a:r>
              <a:rPr lang="fr-FR" sz="1400" i="1" dirty="0"/>
              <a:t> Rate via Fano </a:t>
            </a:r>
            <a:r>
              <a:rPr lang="fr-FR" sz="1400" i="1" dirty="0" err="1"/>
              <a:t>Resonance</a:t>
            </a:r>
            <a:r>
              <a:rPr lang="fr-FR" sz="1400" dirty="0"/>
              <a:t>, </a:t>
            </a:r>
            <a:r>
              <a:rPr lang="en-US" sz="1400" b="1" u="sng" dirty="0">
                <a:hlinkClick r:id="rId2"/>
              </a:rPr>
              <a:t>arXiv:2412.20199</a:t>
            </a: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F0F9CD-9283-496D-9ED8-49A8AB50F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37" y="1221040"/>
            <a:ext cx="4998005" cy="44129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0E3B4-3085-43A2-BEB8-D26428591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3276" y="1607590"/>
            <a:ext cx="6131269" cy="30977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1CC258-16E3-4355-8402-D3044DBEF2F6}"/>
                  </a:ext>
                </a:extLst>
              </p:cNvPr>
              <p:cNvSpPr txBox="1"/>
              <p:nvPr/>
            </p:nvSpPr>
            <p:spPr>
              <a:xfrm>
                <a:off x="7673848" y="5634037"/>
                <a:ext cx="480836" cy="2980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𝑸𝑬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1CC258-16E3-4355-8402-D3044DBEF2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3848" y="5634037"/>
                <a:ext cx="480836" cy="298030"/>
              </a:xfrm>
              <a:prstGeom prst="rect">
                <a:avLst/>
              </a:prstGeom>
              <a:blipFill>
                <a:blip r:embed="rId5"/>
                <a:stretch>
                  <a:fillRect l="-6329" r="-8861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1D89A0C-BC3E-47D1-A55A-0E66A8ABC727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7724649" y="4233989"/>
            <a:ext cx="189617" cy="1400048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5169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2FE410D0-AF86-46EC-A238-3795AA66C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100" y="0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2) Electrically-controlled 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excitation lifetime</a:t>
            </a:r>
            <a:endParaRPr lang="tr-TR" sz="24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B547EB-EC10-4CC9-B7CD-813474A3E3A7}"/>
              </a:ext>
            </a:extLst>
          </p:cNvPr>
          <p:cNvSpPr/>
          <p:nvPr/>
        </p:nvSpPr>
        <p:spPr>
          <a:xfrm>
            <a:off x="203200" y="6218212"/>
            <a:ext cx="1005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Emre Ozan Polat, Zafer Artvin, Yusuf </a:t>
            </a:r>
            <a:r>
              <a:rPr lang="fr-FR" sz="1400" dirty="0" err="1"/>
              <a:t>Şaki</a:t>
            </a:r>
            <a:r>
              <a:rPr lang="fr-FR" sz="1400" dirty="0"/>
              <a:t>, Alpan Bek, Ramazan Sahin, </a:t>
            </a:r>
            <a:r>
              <a:rPr lang="fr-FR" sz="1400" i="1" dirty="0" err="1"/>
              <a:t>Continuous</a:t>
            </a:r>
            <a:r>
              <a:rPr lang="fr-FR" sz="1400" i="1" dirty="0"/>
              <a:t> and </a:t>
            </a:r>
            <a:r>
              <a:rPr lang="fr-FR" sz="1400" i="1" dirty="0" err="1"/>
              <a:t>Reversible</a:t>
            </a:r>
            <a:r>
              <a:rPr lang="fr-FR" sz="1400" i="1" dirty="0"/>
              <a:t> </a:t>
            </a:r>
            <a:r>
              <a:rPr lang="fr-FR" sz="1400" i="1" dirty="0" err="1"/>
              <a:t>Electrical</a:t>
            </a:r>
            <a:r>
              <a:rPr lang="fr-FR" sz="1400" i="1" dirty="0"/>
              <a:t> Tuning of Fluorescent </a:t>
            </a:r>
            <a:r>
              <a:rPr lang="fr-FR" sz="1400" i="1" dirty="0" err="1"/>
              <a:t>Decay</a:t>
            </a:r>
            <a:r>
              <a:rPr lang="fr-FR" sz="1400" i="1" dirty="0"/>
              <a:t> Rate via Fano </a:t>
            </a:r>
            <a:r>
              <a:rPr lang="fr-FR" sz="1400" i="1" dirty="0" err="1"/>
              <a:t>Resonance</a:t>
            </a:r>
            <a:r>
              <a:rPr lang="fr-FR" sz="1400" dirty="0"/>
              <a:t>, </a:t>
            </a:r>
            <a:r>
              <a:rPr lang="en-US" sz="1400" b="1" u="sng" dirty="0">
                <a:hlinkClick r:id="rId2"/>
              </a:rPr>
              <a:t>arXiv:2412.20199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D690EC-9F1E-4C1F-A952-2418F8A8D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09" y="499366"/>
            <a:ext cx="5897312" cy="266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498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2FE410D0-AF86-46EC-A238-3795AA66C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100" y="0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2) Electrically-controlled </a:t>
            </a:r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excitation lifetime</a:t>
            </a:r>
            <a:endParaRPr lang="tr-TR" sz="24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B547EB-EC10-4CC9-B7CD-813474A3E3A7}"/>
              </a:ext>
            </a:extLst>
          </p:cNvPr>
          <p:cNvSpPr/>
          <p:nvPr/>
        </p:nvSpPr>
        <p:spPr>
          <a:xfrm>
            <a:off x="203200" y="6218212"/>
            <a:ext cx="1005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/>
              <a:t>Emre Ozan Polat, Zafer Artvin, Yusuf </a:t>
            </a:r>
            <a:r>
              <a:rPr lang="fr-FR" sz="1400" dirty="0" err="1"/>
              <a:t>Şaki</a:t>
            </a:r>
            <a:r>
              <a:rPr lang="fr-FR" sz="1400" dirty="0"/>
              <a:t>, Alpan Bek, Ramazan Sahin, </a:t>
            </a:r>
            <a:r>
              <a:rPr lang="fr-FR" sz="1400" i="1" dirty="0" err="1"/>
              <a:t>Continuous</a:t>
            </a:r>
            <a:r>
              <a:rPr lang="fr-FR" sz="1400" i="1" dirty="0"/>
              <a:t> and </a:t>
            </a:r>
            <a:r>
              <a:rPr lang="fr-FR" sz="1400" i="1" dirty="0" err="1"/>
              <a:t>Reversible</a:t>
            </a:r>
            <a:r>
              <a:rPr lang="fr-FR" sz="1400" i="1" dirty="0"/>
              <a:t> </a:t>
            </a:r>
            <a:r>
              <a:rPr lang="fr-FR" sz="1400" i="1" dirty="0" err="1"/>
              <a:t>Electrical</a:t>
            </a:r>
            <a:r>
              <a:rPr lang="fr-FR" sz="1400" i="1" dirty="0"/>
              <a:t> Tuning of Fluorescent </a:t>
            </a:r>
            <a:r>
              <a:rPr lang="fr-FR" sz="1400" i="1" dirty="0" err="1"/>
              <a:t>Decay</a:t>
            </a:r>
            <a:r>
              <a:rPr lang="fr-FR" sz="1400" i="1" dirty="0"/>
              <a:t> Rate via Fano </a:t>
            </a:r>
            <a:r>
              <a:rPr lang="fr-FR" sz="1400" i="1" dirty="0" err="1"/>
              <a:t>Resonance</a:t>
            </a:r>
            <a:r>
              <a:rPr lang="fr-FR" sz="1400" dirty="0"/>
              <a:t>, </a:t>
            </a:r>
            <a:r>
              <a:rPr lang="en-US" sz="1400" b="1" u="sng" dirty="0">
                <a:hlinkClick r:id="rId2"/>
              </a:rPr>
              <a:t>arXiv:2412.20199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D690EC-9F1E-4C1F-A952-2418F8A8D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09" y="499366"/>
            <a:ext cx="5897312" cy="2662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360B3E-058C-4F64-9F6D-7C433A512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249" y="3429000"/>
            <a:ext cx="6164435" cy="278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043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49775B-4DC7-45B1-BE53-730886B64602}"/>
              </a:ext>
            </a:extLst>
          </p:cNvPr>
          <p:cNvSpPr/>
          <p:nvPr/>
        </p:nvSpPr>
        <p:spPr>
          <a:xfrm>
            <a:off x="60960" y="6262916"/>
            <a:ext cx="118790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Hira Asif, Alpan Bek, Mehmet Emre Tasgin and Ramazan Sahin, </a:t>
            </a:r>
            <a:r>
              <a:rPr lang="en-US" sz="1400" i="1" u="sng" dirty="0">
                <a:solidFill>
                  <a:srgbClr val="0000FF"/>
                </a:solidFill>
                <a:latin typeface="Arial" panose="020B0604020202020204" pitchFamily="34" charset="0"/>
                <a:hlinkClick r:id="rId3"/>
              </a:rPr>
              <a:t>Voltage-tunable quantum control of extraordinary optical transmission in the visible regime</a:t>
            </a: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</a:rPr>
              <a:t>, accepted Phys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. Rev. B (2024).</a:t>
            </a: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6B2354-20EA-4187-AB01-10866E6D91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00" t="44267" r="18592" b="4830"/>
          <a:stretch/>
        </p:blipFill>
        <p:spPr>
          <a:xfrm>
            <a:off x="660717" y="1452563"/>
            <a:ext cx="4872736" cy="3490976"/>
          </a:xfrm>
          <a:prstGeom prst="rect">
            <a:avLst/>
          </a:prstGeom>
        </p:spPr>
      </p:pic>
      <p:sp>
        <p:nvSpPr>
          <p:cNvPr id="6" name="Text Box 32">
            <a:extLst>
              <a:ext uri="{FF2B5EF4-FFF2-40B4-BE49-F238E27FC236}">
                <a16:creationId xmlns:a16="http://schemas.microsoft.com/office/drawing/2014/main" id="{056ECB0F-47F7-4D4E-9C01-4EAAC9AC4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100" y="0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3) Voltage-controlled EOT device</a:t>
            </a:r>
            <a:endParaRPr lang="tr-TR" sz="24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C2FCFC-4462-44A4-A16D-16CE3ED90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9306" y="2126768"/>
            <a:ext cx="3670212" cy="306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697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49775B-4DC7-45B1-BE53-730886B64602}"/>
              </a:ext>
            </a:extLst>
          </p:cNvPr>
          <p:cNvSpPr/>
          <p:nvPr/>
        </p:nvSpPr>
        <p:spPr>
          <a:xfrm>
            <a:off x="60960" y="6262916"/>
            <a:ext cx="118790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Rasim Volga Ovali &amp; Mehmet Emre Tasgin, </a:t>
            </a:r>
            <a:r>
              <a:rPr lang="en-US" sz="1400" i="1" dirty="0">
                <a:solidFill>
                  <a:srgbClr val="000000"/>
                </a:solidFill>
                <a:latin typeface="Arial" panose="020B0604020202020204" pitchFamily="34" charset="0"/>
              </a:rPr>
              <a:t>Single-molecule resolution lithography via Fano resonance  </a:t>
            </a:r>
            <a:endParaRPr lang="en-US" sz="1400" i="1" dirty="0"/>
          </a:p>
        </p:txBody>
      </p:sp>
      <p:sp>
        <p:nvSpPr>
          <p:cNvPr id="6" name="Text Box 32">
            <a:extLst>
              <a:ext uri="{FF2B5EF4-FFF2-40B4-BE49-F238E27FC236}">
                <a16:creationId xmlns:a16="http://schemas.microsoft.com/office/drawing/2014/main" id="{056ECB0F-47F7-4D4E-9C01-4EAAC9AC4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100" y="0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4) single-molecule-resolution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litography</a:t>
            </a:r>
            <a:endParaRPr lang="tr-TR" sz="24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300779-EE75-448E-B4FA-5D34732B39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1544" b="1113"/>
          <a:stretch/>
        </p:blipFill>
        <p:spPr>
          <a:xfrm>
            <a:off x="635055" y="711911"/>
            <a:ext cx="4107126" cy="502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206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AEFD61-5A1C-488A-8C0C-C92B1E44D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95" y="1197383"/>
            <a:ext cx="5844313" cy="28493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2DD883-2DAD-4E91-B2E7-A77C65193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538" y="461665"/>
            <a:ext cx="4726561" cy="25509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4C263F-67C0-40D3-A71F-E9886FA74821}"/>
              </a:ext>
            </a:extLst>
          </p:cNvPr>
          <p:cNvSpPr/>
          <p:nvPr/>
        </p:nvSpPr>
        <p:spPr>
          <a:xfrm>
            <a:off x="154432" y="6060448"/>
            <a:ext cx="9838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Rasim Volga </a:t>
            </a:r>
            <a:r>
              <a:rPr lang="en-US" sz="1600" dirty="0" err="1"/>
              <a:t>Ovali</a:t>
            </a:r>
            <a:r>
              <a:rPr lang="en-US" sz="1600" dirty="0"/>
              <a:t>, Mehmet Emre Tasgin, </a:t>
            </a:r>
            <a:r>
              <a:rPr lang="en-US" sz="1600" i="1" dirty="0"/>
              <a:t>Voltage-tunable, femtometer-precision plasmo-mechanical displacement at fixed gap size</a:t>
            </a:r>
            <a:r>
              <a:rPr lang="en-US" sz="1600" dirty="0"/>
              <a:t>, </a:t>
            </a:r>
            <a:r>
              <a:rPr lang="en-US" sz="1600" dirty="0">
                <a:hlinkClick r:id="rId4"/>
              </a:rPr>
              <a:t>arXiv:2505.04495</a:t>
            </a:r>
            <a:r>
              <a:rPr lang="en-US" sz="1600" b="1" dirty="0"/>
              <a:t> </a:t>
            </a:r>
            <a:endParaRPr lang="en-US" sz="1600" dirty="0"/>
          </a:p>
        </p:txBody>
      </p:sp>
      <p:sp>
        <p:nvSpPr>
          <p:cNvPr id="11" name="Text Box 32">
            <a:extLst>
              <a:ext uri="{FF2B5EF4-FFF2-40B4-BE49-F238E27FC236}">
                <a16:creationId xmlns:a16="http://schemas.microsoft.com/office/drawing/2014/main" id="{8F7A6D34-0F4A-48DE-A7A5-E1B5E41B4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100" y="0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5) Voltage tunable plasmo-mechanics:</a:t>
            </a:r>
            <a:endParaRPr lang="tr-TR" sz="24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91710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AEFD61-5A1C-488A-8C0C-C92B1E44D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95" y="1197383"/>
            <a:ext cx="5844313" cy="28493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2DD883-2DAD-4E91-B2E7-A77C65193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538" y="461665"/>
            <a:ext cx="4726561" cy="25509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4C263F-67C0-40D3-A71F-E9886FA74821}"/>
              </a:ext>
            </a:extLst>
          </p:cNvPr>
          <p:cNvSpPr/>
          <p:nvPr/>
        </p:nvSpPr>
        <p:spPr>
          <a:xfrm>
            <a:off x="154432" y="6060448"/>
            <a:ext cx="9838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Rasim Volga </a:t>
            </a:r>
            <a:r>
              <a:rPr lang="en-US" sz="1600" dirty="0" err="1"/>
              <a:t>Ovali</a:t>
            </a:r>
            <a:r>
              <a:rPr lang="en-US" sz="1600" dirty="0"/>
              <a:t>, Mehmet Emre Tasgin, </a:t>
            </a:r>
            <a:r>
              <a:rPr lang="en-US" sz="1600" i="1" dirty="0"/>
              <a:t>Voltage-tunable, femtometer-precision plasmo-mechanical displacement at fixed gap size</a:t>
            </a:r>
            <a:r>
              <a:rPr lang="en-US" sz="1600" dirty="0"/>
              <a:t>, </a:t>
            </a:r>
            <a:r>
              <a:rPr lang="en-US" sz="1600" dirty="0">
                <a:hlinkClick r:id="rId4"/>
              </a:rPr>
              <a:t>arXiv:2505.04495</a:t>
            </a:r>
            <a:r>
              <a:rPr lang="en-US" sz="1600" b="1" dirty="0"/>
              <a:t> </a:t>
            </a:r>
            <a:endParaRPr lang="en-US" sz="1600" dirty="0"/>
          </a:p>
        </p:txBody>
      </p:sp>
      <p:sp>
        <p:nvSpPr>
          <p:cNvPr id="11" name="Text Box 32">
            <a:extLst>
              <a:ext uri="{FF2B5EF4-FFF2-40B4-BE49-F238E27FC236}">
                <a16:creationId xmlns:a16="http://schemas.microsoft.com/office/drawing/2014/main" id="{8F7A6D34-0F4A-48DE-A7A5-E1B5E41B4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100" y="0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5) Voltage tunable plasmo-mechanics:</a:t>
            </a:r>
            <a:endParaRPr lang="tr-TR" sz="24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47C46D-3DFD-4B97-9A96-17A99327A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8651" y="3012643"/>
            <a:ext cx="3765294" cy="309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530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4C263F-67C0-40D3-A71F-E9886FA74821}"/>
              </a:ext>
            </a:extLst>
          </p:cNvPr>
          <p:cNvSpPr/>
          <p:nvPr/>
        </p:nvSpPr>
        <p:spPr>
          <a:xfrm>
            <a:off x="109728" y="6483104"/>
            <a:ext cx="98389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Mehmet Emre Tasgin and Hyunchul Nha, </a:t>
            </a:r>
            <a:r>
              <a:rPr lang="en-US" sz="1400" i="1" dirty="0"/>
              <a:t>Measurable entanglement criterion for extended Bose-Hubbard model</a:t>
            </a:r>
            <a:r>
              <a:rPr lang="en-US" sz="1400" dirty="0"/>
              <a:t>, </a:t>
            </a:r>
            <a:r>
              <a:rPr lang="en-US" sz="1400" b="1" dirty="0">
                <a:hlinkClick r:id="rId2"/>
              </a:rPr>
              <a:t>arXiv:2402.05477</a:t>
            </a:r>
            <a:endParaRPr lang="en-US" sz="1400" dirty="0"/>
          </a:p>
        </p:txBody>
      </p:sp>
      <p:sp>
        <p:nvSpPr>
          <p:cNvPr id="11" name="Text Box 32">
            <a:extLst>
              <a:ext uri="{FF2B5EF4-FFF2-40B4-BE49-F238E27FC236}">
                <a16:creationId xmlns:a16="http://schemas.microsoft.com/office/drawing/2014/main" id="{8F7A6D34-0F4A-48DE-A7A5-E1B5E41B4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100" y="0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6) Measurable entanglement criterion for (optical) lattices</a:t>
            </a:r>
            <a:endParaRPr lang="tr-TR" sz="24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DC43A9-051B-4FB2-8EE9-4E6C6C11D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37" y="1025144"/>
            <a:ext cx="3607150" cy="35251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8640E6-0DC9-4004-AC89-39E1ED9B9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314" y="960961"/>
            <a:ext cx="3455801" cy="3840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AB97EE-3A5B-4C8B-9D85-DFBC58E4C2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7460" y="1597362"/>
            <a:ext cx="3046908" cy="22756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640C357-FFFB-46B6-88D1-D894C35622C6}"/>
              </a:ext>
            </a:extLst>
          </p:cNvPr>
          <p:cNvSpPr/>
          <p:nvPr/>
        </p:nvSpPr>
        <p:spPr>
          <a:xfrm>
            <a:off x="1209040" y="4699240"/>
            <a:ext cx="2127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Mott-Charge Dens. Wave</a:t>
            </a:r>
          </a:p>
          <a:p>
            <a:pPr algn="ctr"/>
            <a:r>
              <a:rPr lang="en-US" sz="1400" dirty="0"/>
              <a:t>phase transition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A28007-BFA8-43F0-BDD4-22176D6A249F}"/>
              </a:ext>
            </a:extLst>
          </p:cNvPr>
          <p:cNvSpPr/>
          <p:nvPr/>
        </p:nvSpPr>
        <p:spPr>
          <a:xfrm>
            <a:off x="5189728" y="4857442"/>
            <a:ext cx="2127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Mott-Superfluid</a:t>
            </a:r>
          </a:p>
          <a:p>
            <a:pPr algn="ctr"/>
            <a:r>
              <a:rPr lang="en-US" sz="1400" dirty="0"/>
              <a:t>phase transition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B29DF8-360E-4515-85C2-130921456B13}"/>
              </a:ext>
            </a:extLst>
          </p:cNvPr>
          <p:cNvSpPr/>
          <p:nvPr/>
        </p:nvSpPr>
        <p:spPr>
          <a:xfrm>
            <a:off x="9174480" y="3957266"/>
            <a:ext cx="21275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Measure via Raman Sca.</a:t>
            </a:r>
          </a:p>
        </p:txBody>
      </p:sp>
    </p:spTree>
    <p:extLst>
      <p:ext uri="{BB962C8B-B14F-4D97-AF65-F5344CB8AC3E}">
        <p14:creationId xmlns:p14="http://schemas.microsoft.com/office/powerpoint/2010/main" val="40474263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2">
            <a:extLst>
              <a:ext uri="{FF2B5EF4-FFF2-40B4-BE49-F238E27FC236}">
                <a16:creationId xmlns:a16="http://schemas.microsoft.com/office/drawing/2014/main" id="{8F7A6D34-0F4A-48DE-A7A5-E1B5E41B46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888" y="3198167"/>
            <a:ext cx="11468608" cy="52322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Thanks for listening.</a:t>
            </a:r>
            <a:endParaRPr lang="tr-TR" sz="28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5742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2">
            <a:extLst>
              <a:ext uri="{FF2B5EF4-FFF2-40B4-BE49-F238E27FC236}">
                <a16:creationId xmlns:a16="http://schemas.microsoft.com/office/drawing/2014/main" id="{10EFB89C-66A5-4077-B6CB-5FEE2AA08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27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Quantum Integrated Circuit technology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442047-D7C0-1916-57F9-2F48FAA21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06" y="1026160"/>
            <a:ext cx="11496999" cy="48056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E90CD7-20EF-A50B-1AAE-A918BEA48065}"/>
              </a:ext>
            </a:extLst>
          </p:cNvPr>
          <p:cNvSpPr/>
          <p:nvPr/>
        </p:nvSpPr>
        <p:spPr>
          <a:xfrm>
            <a:off x="0" y="6256853"/>
            <a:ext cx="11468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[4] S.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Rodt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 S.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Reitzenstein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Integrated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nanophotonics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for the development of fully functional quantum circuits based on on-demand single-photon emitters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APL Photonics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010901 (2021). [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Perpective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9776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ABEF2A3-A15D-4A95-94FE-D602350AB3E9}"/>
              </a:ext>
            </a:extLst>
          </p:cNvPr>
          <p:cNvSpPr txBox="1"/>
          <p:nvPr/>
        </p:nvSpPr>
        <p:spPr>
          <a:xfrm>
            <a:off x="1288587" y="2791187"/>
            <a:ext cx="9011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What is needed?</a:t>
            </a:r>
          </a:p>
        </p:txBody>
      </p:sp>
    </p:spTree>
    <p:extLst>
      <p:ext uri="{BB962C8B-B14F-4D97-AF65-F5344CB8AC3E}">
        <p14:creationId xmlns:p14="http://schemas.microsoft.com/office/powerpoint/2010/main" val="2518934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21F0105-DE3B-4D8D-B972-BA402003E1E2}"/>
              </a:ext>
            </a:extLst>
          </p:cNvPr>
          <p:cNvSpPr/>
          <p:nvPr/>
        </p:nvSpPr>
        <p:spPr>
          <a:xfrm>
            <a:off x="2898223" y="2626476"/>
            <a:ext cx="1409617" cy="73066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282238-C398-43FA-94EE-C183CCD1ABF4}"/>
              </a:ext>
            </a:extLst>
          </p:cNvPr>
          <p:cNvSpPr/>
          <p:nvPr/>
        </p:nvSpPr>
        <p:spPr>
          <a:xfrm>
            <a:off x="-71120" y="2928243"/>
            <a:ext cx="2969343" cy="1328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4" descr="D:\AAADocuments\AAAARESEARCH\EIT-SHG\makale1-suppression of nonlinearities\ver1\fig1\fig1b\wavered.tif">
            <a:extLst>
              <a:ext uri="{FF2B5EF4-FFF2-40B4-BE49-F238E27FC236}">
                <a16:creationId xmlns:a16="http://schemas.microsoft.com/office/drawing/2014/main" id="{9FEE4C4C-403A-4372-B255-9A20530CA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378995" y="2249466"/>
            <a:ext cx="219221" cy="1484678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B2E9097-E7C1-4D1F-9A32-E21A28BE609A}"/>
              </a:ext>
            </a:extLst>
          </p:cNvPr>
          <p:cNvSpPr/>
          <p:nvPr/>
        </p:nvSpPr>
        <p:spPr>
          <a:xfrm>
            <a:off x="4307841" y="2928243"/>
            <a:ext cx="2113280" cy="1067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EF0365-0D66-4296-9588-4316C44AD3CE}"/>
              </a:ext>
            </a:extLst>
          </p:cNvPr>
          <p:cNvSpPr/>
          <p:nvPr/>
        </p:nvSpPr>
        <p:spPr>
          <a:xfrm>
            <a:off x="6421120" y="2626476"/>
            <a:ext cx="731520" cy="730660"/>
          </a:xfrm>
          <a:prstGeom prst="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70B16A-385C-46F6-AFDA-3B7D5813C33D}"/>
              </a:ext>
            </a:extLst>
          </p:cNvPr>
          <p:cNvCxnSpPr/>
          <p:nvPr/>
        </p:nvCxnSpPr>
        <p:spPr>
          <a:xfrm>
            <a:off x="6421120" y="2626476"/>
            <a:ext cx="731520" cy="7306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83DF469-051D-4F26-AEEA-37EA7C7BEC30}"/>
              </a:ext>
            </a:extLst>
          </p:cNvPr>
          <p:cNvSpPr/>
          <p:nvPr/>
        </p:nvSpPr>
        <p:spPr>
          <a:xfrm rot="16200000">
            <a:off x="5860803" y="1588639"/>
            <a:ext cx="1963913" cy="111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73E665-66BC-46C1-985E-8CB31C17E7D4}"/>
              </a:ext>
            </a:extLst>
          </p:cNvPr>
          <p:cNvSpPr/>
          <p:nvPr/>
        </p:nvSpPr>
        <p:spPr>
          <a:xfrm>
            <a:off x="7152640" y="2890391"/>
            <a:ext cx="1963913" cy="111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FF5827-F57D-4D59-A79B-104BEC7E43D2}"/>
              </a:ext>
            </a:extLst>
          </p:cNvPr>
          <p:cNvSpPr txBox="1"/>
          <p:nvPr/>
        </p:nvSpPr>
        <p:spPr>
          <a:xfrm>
            <a:off x="6575122" y="2831723"/>
            <a:ext cx="450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E4872C4-DD4C-48BA-A62E-C733436F7276}"/>
              </a:ext>
            </a:extLst>
          </p:cNvPr>
          <p:cNvCxnSpPr>
            <a:cxnSpLocks/>
            <a:stCxn id="11" idx="1"/>
          </p:cNvCxnSpPr>
          <p:nvPr/>
        </p:nvCxnSpPr>
        <p:spPr>
          <a:xfrm>
            <a:off x="1488606" y="3101416"/>
            <a:ext cx="0" cy="838733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9F451F09-6C6A-4DA3-A07C-68C5CF797428}"/>
              </a:ext>
            </a:extLst>
          </p:cNvPr>
          <p:cNvSpPr/>
          <p:nvPr/>
        </p:nvSpPr>
        <p:spPr>
          <a:xfrm>
            <a:off x="945589" y="3980465"/>
            <a:ext cx="1028807" cy="671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coherent</a:t>
            </a:r>
          </a:p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570669-D638-436C-A851-A59ABAF19ED0}"/>
              </a:ext>
            </a:extLst>
          </p:cNvPr>
          <p:cNvSpPr/>
          <p:nvPr/>
        </p:nvSpPr>
        <p:spPr>
          <a:xfrm>
            <a:off x="-88540" y="2546615"/>
            <a:ext cx="1794529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(integrated laser)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B5BBCA-EEF3-4AC0-804F-054574984734}"/>
              </a:ext>
            </a:extLst>
          </p:cNvPr>
          <p:cNvSpPr txBox="1"/>
          <p:nvPr/>
        </p:nvSpPr>
        <p:spPr>
          <a:xfrm>
            <a:off x="2942782" y="2598003"/>
            <a:ext cx="1459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Entanglement/</a:t>
            </a:r>
          </a:p>
          <a:p>
            <a:r>
              <a:rPr lang="en-US" sz="1600" b="1" dirty="0" err="1"/>
              <a:t>Nonclass</a:t>
            </a:r>
            <a:r>
              <a:rPr lang="en-US" sz="1600" b="1" dirty="0"/>
              <a:t>. </a:t>
            </a:r>
          </a:p>
          <a:p>
            <a:r>
              <a:rPr lang="en-US" sz="1600" b="1" dirty="0"/>
              <a:t>Device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5FD3CB7-1885-4364-AEFE-53324BC1D70D}"/>
                  </a:ext>
                </a:extLst>
              </p:cNvPr>
              <p:cNvSpPr txBox="1"/>
              <p:nvPr/>
            </p:nvSpPr>
            <p:spPr>
              <a:xfrm>
                <a:off x="2781968" y="1663945"/>
                <a:ext cx="1757212" cy="6270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C000"/>
                    </a:solidFill>
                  </a:rPr>
                  <a:t>nonlinear medium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𝝌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16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5FD3CB7-1885-4364-AEFE-53324BC1D7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968" y="1663945"/>
                <a:ext cx="1757212" cy="627031"/>
              </a:xfrm>
              <a:prstGeom prst="rect">
                <a:avLst/>
              </a:prstGeom>
              <a:blipFill>
                <a:blip r:embed="rId4"/>
                <a:stretch>
                  <a:fillRect l="-1730" t="-2913" r="-1038" b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>
            <a:extLst>
              <a:ext uri="{FF2B5EF4-FFF2-40B4-BE49-F238E27FC236}">
                <a16:creationId xmlns:a16="http://schemas.microsoft.com/office/drawing/2014/main" id="{BE1D156E-2149-4655-BB00-830996CF92FF}"/>
              </a:ext>
            </a:extLst>
          </p:cNvPr>
          <p:cNvSpPr/>
          <p:nvPr/>
        </p:nvSpPr>
        <p:spPr>
          <a:xfrm>
            <a:off x="6397447" y="3412295"/>
            <a:ext cx="1002390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BS</a:t>
            </a:r>
          </a:p>
        </p:txBody>
      </p:sp>
      <p:sp>
        <p:nvSpPr>
          <p:cNvPr id="3" name="Text Box 32">
            <a:extLst>
              <a:ext uri="{FF2B5EF4-FFF2-40B4-BE49-F238E27FC236}">
                <a16:creationId xmlns:a16="http://schemas.microsoft.com/office/drawing/2014/main" id="{F6190B4C-FE7A-2665-544B-23F45C9A7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327"/>
            <a:ext cx="12105564" cy="46166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Quantum Integrated Circuit technology (what’s needed?)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3486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16319</TotalTime>
  <Words>2818</Words>
  <Application>Microsoft Office PowerPoint</Application>
  <PresentationFormat>Widescreen</PresentationFormat>
  <Paragraphs>516</Paragraphs>
  <Slides>68</Slides>
  <Notes>37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Arial</vt:lpstr>
      <vt:lpstr>Calibri</vt:lpstr>
      <vt:lpstr>Calibri Light</vt:lpstr>
      <vt:lpstr>Cambria Math</vt:lpstr>
      <vt:lpstr>Times New Roman</vt:lpstr>
      <vt:lpstr>Office Theme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Mehmet Emre Tasgin</dc:creator>
  <cp:lastModifiedBy>MEHMET EMRE TAŞGIN</cp:lastModifiedBy>
  <cp:revision>524</cp:revision>
  <dcterms:created xsi:type="dcterms:W3CDTF">2021-07-11T09:03:41Z</dcterms:created>
  <dcterms:modified xsi:type="dcterms:W3CDTF">2025-08-25T06:49:02Z</dcterms:modified>
</cp:coreProperties>
</file>