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71" r:id="rId2"/>
    <p:sldId id="272" r:id="rId3"/>
    <p:sldId id="273" r:id="rId4"/>
    <p:sldId id="274" r:id="rId5"/>
    <p:sldId id="275" r:id="rId6"/>
    <p:sldId id="293" r:id="rId7"/>
    <p:sldId id="294" r:id="rId8"/>
    <p:sldId id="295" r:id="rId9"/>
    <p:sldId id="296" r:id="rId10"/>
    <p:sldId id="297" r:id="rId11"/>
    <p:sldId id="298" r:id="rId12"/>
    <p:sldId id="256" r:id="rId13"/>
    <p:sldId id="257" r:id="rId14"/>
    <p:sldId id="261" r:id="rId15"/>
    <p:sldId id="258" r:id="rId16"/>
    <p:sldId id="262" r:id="rId17"/>
    <p:sldId id="259" r:id="rId18"/>
    <p:sldId id="260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63" r:id="rId3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6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DD1B8-B473-460A-A92F-49AC37E7247B}" type="datetimeFigureOut">
              <a:rPr lang="tr-TR" smtClean="0"/>
              <a:pPr/>
              <a:t>11.11.2009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261AF-1D22-4364-A5E9-CDAC37BADDD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mposite_materia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EBE49E-3F7E-4690-B217-93D33EF5BB79}" type="slidenum">
              <a:rPr lang="tr-TR" smtClean="0"/>
              <a:pPr/>
              <a:t>3</a:t>
            </a:fld>
            <a:endParaRPr lang="tr-TR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tr-TR" smtClean="0">
                <a:hlinkClick r:id="rId3"/>
              </a:rPr>
              <a:t>http://en.wikipedia.org/wiki/Composite_material</a:t>
            </a:r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261AF-1D22-4364-A5E9-CDAC37BADDD8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D6917-ECD0-4F71-BD28-495BA9635CD5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11.11.2009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11.11.2009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11.11.2009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11.11.2009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11.11.2009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11.11.2009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11.11.2009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11.11.2009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11.11.2009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11.11.2009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11.11.2009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11.11.2009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uakewrap.com/frp%20papers/Application-of-Composites-in-Infrastructure-Part-I-and-II-(a-brief-report-on-materials-and-construction)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uakewrap.com/frp%20papers/Application-of-Composites-in-Infrastructure-Part-I-and-II-(a-brief-report-on-materials-and-construction)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ibaba.com/product/rahtair-11089275-10758595/Full_Composite_Aircraft_FAJR_3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mposite_materia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tor\Desktop\kmu479_pRESENTAT&#305;ONS2009\YouTube%20-%20Ottoman%20(Turkish)%20Bow.m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n.wikipedia.org/wiki/File:Kohlenstofffasermatt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Composite_materia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mposite_material" TargetMode="External"/><Relationship Id="rId2" Type="http://schemas.openxmlformats.org/officeDocument/2006/relationships/hyperlink" Target="http://www.pslc.ws/macrog/mpm/analysis/general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nitedcomposites.net/usapages/whycomposites2.htm" TargetMode="External"/><Relationship Id="rId4" Type="http://schemas.openxmlformats.org/officeDocument/2006/relationships/hyperlink" Target="http://www.sonatest.com/applications/Composite%20Materials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uakewrap.com/frp%20papers/Application-of-Composites-in-Infrastructure-Part-I-and-II-(a-brief-report-on-materials-and-construction)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uakewrap.com/frp%20papers/Application-of-Composites-in-Infrastructure-Part-I-and-II-(a-brief-report-on-materials-and-construction)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ancedthermalsupplies.com.au/im/CompositeMaterials/Composites1.gi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463A89-20BE-4186-A68D-272AE8E4FD19}" type="datetime1">
              <a:rPr lang="tr-TR"/>
              <a:pPr>
                <a:defRPr/>
              </a:pPr>
              <a:t>11.11.2009</a:t>
            </a:fld>
            <a:endParaRPr lang="tr-TR" dirty="0"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8D26F-82E7-4E37-8936-F98250284280}" type="slidenum">
              <a:rPr lang="tr-TR"/>
              <a:pPr>
                <a:defRPr/>
              </a:pPr>
              <a:t>1</a:t>
            </a:fld>
            <a:endParaRPr lang="tr-TR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513" y="1989138"/>
            <a:ext cx="5032375" cy="19288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tr-TR" sz="7200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COMPOSITE </a:t>
            </a:r>
            <a:br>
              <a:rPr lang="tr-TR" sz="7200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tr-TR" sz="7200" cap="none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MATERIALS</a:t>
            </a:r>
          </a:p>
        </p:txBody>
      </p:sp>
      <p:sp>
        <p:nvSpPr>
          <p:cNvPr id="819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857375" y="0"/>
            <a:ext cx="6400800" cy="1700213"/>
          </a:xfrm>
        </p:spPr>
        <p:txBody>
          <a:bodyPr/>
          <a:lstStyle/>
          <a:p>
            <a:pPr eaLnBrk="1" hangingPunct="1"/>
            <a:endParaRPr lang="tr-TR" sz="2000" dirty="0" smtClean="0">
              <a:latin typeface="Constantia" pitchFamily="18" charset="0"/>
            </a:endParaRPr>
          </a:p>
          <a:p>
            <a:pPr eaLnBrk="1" hangingPunct="1"/>
            <a:endParaRPr lang="tr-TR" sz="2000" dirty="0" smtClean="0">
              <a:latin typeface="Constantia" pitchFamily="18" charset="0"/>
            </a:endParaRPr>
          </a:p>
          <a:p>
            <a:pPr eaLnBrk="1" hangingPunct="1"/>
            <a:r>
              <a:rPr lang="tr-TR" dirty="0" smtClean="0">
                <a:latin typeface="Monotype Corsiva" pitchFamily="66" charset="0"/>
              </a:rPr>
              <a:t>   HACETTEPE UNIVERSITY</a:t>
            </a:r>
          </a:p>
          <a:p>
            <a:pPr eaLnBrk="1" hangingPunct="1"/>
            <a:r>
              <a:rPr lang="tr-TR" dirty="0" smtClean="0">
                <a:latin typeface="Monotype Corsiva" pitchFamily="66" charset="0"/>
              </a:rPr>
              <a:t>    DEPARTMENT OF CHEMICAL ENGINEERING</a:t>
            </a:r>
          </a:p>
          <a:p>
            <a:pPr eaLnBrk="1" hangingPunct="1"/>
            <a:endParaRPr lang="tr-TR" dirty="0" smtClean="0"/>
          </a:p>
        </p:txBody>
      </p:sp>
      <p:pic>
        <p:nvPicPr>
          <p:cNvPr id="8197" name="11 Resim" descr="logo.jpg"/>
          <p:cNvPicPr>
            <a:picLocks noChangeAspect="1"/>
          </p:cNvPicPr>
          <p:nvPr/>
        </p:nvPicPr>
        <p:blipFill>
          <a:blip r:embed="rId2"/>
          <a:srcRect l="3978" t="14172" r="85538" b="14172"/>
          <a:stretch>
            <a:fillRect/>
          </a:stretch>
        </p:blipFill>
        <p:spPr bwMode="auto">
          <a:xfrm>
            <a:off x="6877050" y="476250"/>
            <a:ext cx="5461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3929063" y="4071938"/>
            <a:ext cx="4572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>
                <a:latin typeface="Monotype Corsiva" pitchFamily="66" charset="0"/>
              </a:rPr>
              <a:t>PREPARED BY;</a:t>
            </a:r>
          </a:p>
          <a:p>
            <a:endParaRPr lang="tr-TR" dirty="0">
              <a:latin typeface="Monotype Corsiva" pitchFamily="66" charset="0"/>
            </a:endParaRPr>
          </a:p>
          <a:p>
            <a:pPr algn="r"/>
            <a:r>
              <a:rPr lang="tr-TR" dirty="0">
                <a:latin typeface="Monotype Corsiva" pitchFamily="66" charset="0"/>
              </a:rPr>
              <a:t>TUĞBA KOÇAK-20519833</a:t>
            </a:r>
          </a:p>
          <a:p>
            <a:pPr algn="r"/>
            <a:r>
              <a:rPr lang="tr-TR" dirty="0">
                <a:latin typeface="Monotype Corsiva" pitchFamily="66" charset="0"/>
              </a:rPr>
              <a:t>SEVİNÇ KARADAĞ-20519756</a:t>
            </a:r>
          </a:p>
          <a:p>
            <a:pPr algn="r"/>
            <a:r>
              <a:rPr lang="tr-TR" dirty="0">
                <a:latin typeface="Monotype Corsiva" pitchFamily="66" charset="0"/>
              </a:rPr>
              <a:t>TOLGA NAİL SEVİNDİK-20574649</a:t>
            </a:r>
          </a:p>
          <a:p>
            <a:pPr algn="r"/>
            <a:r>
              <a:rPr lang="tr-TR" dirty="0">
                <a:latin typeface="Monotype Corsiva" pitchFamily="66" charset="0"/>
              </a:rPr>
              <a:t>ULYA </a:t>
            </a:r>
            <a:r>
              <a:rPr lang="tr-TR" dirty="0" smtClean="0">
                <a:latin typeface="Monotype Corsiva" pitchFamily="66" charset="0"/>
              </a:rPr>
              <a:t>KIBRIS-20772663</a:t>
            </a:r>
            <a:endParaRPr lang="tr-TR" dirty="0">
              <a:latin typeface="Monotype Corsiva" pitchFamily="66" charset="0"/>
            </a:endParaRP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2000250" y="6143625"/>
            <a:ext cx="5572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>
                <a:latin typeface="Monotype Corsiva" pitchFamily="66" charset="0"/>
              </a:rPr>
              <a:t>KMU 479 MATERIAL SCIENCE AND TECNOLOGY  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6"/>
          <p:cNvSpPr>
            <a:spLocks noGrp="1"/>
          </p:cNvSpPr>
          <p:nvPr>
            <p:ph type="dt" sz="quarter" idx="4294967295"/>
          </p:nvPr>
        </p:nvSpPr>
        <p:spPr bwMode="auto">
          <a:xfrm rot="5400000">
            <a:off x="7589045" y="1081881"/>
            <a:ext cx="2011362" cy="384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02A3A384-C6E2-4D24-891F-47FE97492057}" type="datetime1">
              <a:rPr lang="tr-TR" smtClean="0"/>
              <a:pPr/>
              <a:t>11.11.2009</a:t>
            </a:fld>
            <a:endParaRPr lang="tr-TR" smtClean="0"/>
          </a:p>
        </p:txBody>
      </p:sp>
      <p:sp>
        <p:nvSpPr>
          <p:cNvPr id="17411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A6B4243-743D-4938-BA9F-8CB6245A4A69}" type="slidenum">
              <a:rPr lang="tr-TR" smtClean="0"/>
              <a:pPr/>
              <a:t>10</a:t>
            </a:fld>
            <a:endParaRPr lang="tr-TR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04813"/>
            <a:ext cx="8229600" cy="611981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tr-TR" sz="3600" b="1" smtClean="0"/>
              <a:t>   </a:t>
            </a:r>
            <a:r>
              <a:rPr lang="tr-TR" sz="4000" b="1" smtClean="0">
                <a:solidFill>
                  <a:schemeClr val="tx2"/>
                </a:solidFill>
                <a:latin typeface="Monotype Corsiva" pitchFamily="66" charset="0"/>
              </a:rPr>
              <a:t>Composite properties determined by the matrix:</a:t>
            </a:r>
            <a:endParaRPr lang="tr-TR" sz="4000" smtClean="0">
              <a:solidFill>
                <a:schemeClr val="tx2"/>
              </a:solidFill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Char char="F"/>
            </a:pPr>
            <a:r>
              <a:rPr lang="tr-TR" sz="3600" smtClean="0">
                <a:latin typeface="Monotype Corsiva" pitchFamily="66" charset="0"/>
              </a:rPr>
              <a:t>Transverse mechanical properties</a:t>
            </a:r>
          </a:p>
          <a:p>
            <a:pPr eaLnBrk="1" hangingPunct="1">
              <a:buFont typeface="Wingdings" pitchFamily="2" charset="2"/>
              <a:buChar char="F"/>
            </a:pPr>
            <a:r>
              <a:rPr lang="tr-TR" sz="3600" smtClean="0">
                <a:latin typeface="Monotype Corsiva" pitchFamily="66" charset="0"/>
              </a:rPr>
              <a:t>Interlaminar shear strength </a:t>
            </a:r>
          </a:p>
          <a:p>
            <a:pPr eaLnBrk="1" hangingPunct="1">
              <a:buFont typeface="Wingdings" pitchFamily="2" charset="2"/>
              <a:buChar char="F"/>
            </a:pPr>
            <a:r>
              <a:rPr lang="tr-TR" sz="3600" smtClean="0">
                <a:latin typeface="Monotype Corsiva" pitchFamily="66" charset="0"/>
              </a:rPr>
              <a:t>Compressive strength </a:t>
            </a:r>
          </a:p>
          <a:p>
            <a:pPr eaLnBrk="1" hangingPunct="1">
              <a:buFont typeface="Wingdings" pitchFamily="2" charset="2"/>
              <a:buChar char="F"/>
            </a:pPr>
            <a:r>
              <a:rPr lang="tr-TR" sz="3600" smtClean="0">
                <a:latin typeface="Monotype Corsiva" pitchFamily="66" charset="0"/>
              </a:rPr>
              <a:t>Plasticisation of the matrix</a:t>
            </a:r>
          </a:p>
          <a:p>
            <a:pPr eaLnBrk="1" hangingPunct="1">
              <a:buFont typeface="Wingdings" pitchFamily="2" charset="2"/>
              <a:buChar char="F"/>
            </a:pPr>
            <a:r>
              <a:rPr lang="tr-TR" sz="3600" smtClean="0">
                <a:latin typeface="Monotype Corsiva" pitchFamily="66" charset="0"/>
              </a:rPr>
              <a:t>Service temperature</a:t>
            </a:r>
          </a:p>
          <a:p>
            <a:pPr eaLnBrk="1" hangingPunct="1">
              <a:buFont typeface="Wingdings" pitchFamily="2" charset="2"/>
              <a:buChar char="F"/>
            </a:pPr>
            <a:r>
              <a:rPr lang="tr-TR" sz="3600" smtClean="0">
                <a:latin typeface="Monotype Corsiva" pitchFamily="66" charset="0"/>
              </a:rPr>
              <a:t>Fire and corrosion resistance</a:t>
            </a:r>
          </a:p>
          <a:p>
            <a:pPr eaLnBrk="1" hangingPunct="1">
              <a:buFont typeface="Wingdings" pitchFamily="2" charset="2"/>
              <a:buChar char="F"/>
            </a:pPr>
            <a:r>
              <a:rPr lang="tr-TR" sz="3600" smtClean="0">
                <a:latin typeface="Monotype Corsiva" pitchFamily="66" charset="0"/>
              </a:rPr>
              <a:t>Tool design and fabrication process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000" smtClean="0">
                <a:latin typeface="Monotype Corsiva" pitchFamily="66" charset="0"/>
              </a:rPr>
              <a:t>      </a:t>
            </a:r>
            <a:r>
              <a:rPr lang="tr-TR" sz="2000" smtClean="0">
                <a:latin typeface="Monotype Corsiva" pitchFamily="66" charset="0"/>
                <a:hlinkClick r:id="rId2"/>
              </a:rPr>
              <a:t>http://www.quakewrap.com/frp%20papers/Application-of-Composites-in-Infrastructure-Part-I-and-II-(a-brief-report-on-materials-and-construction).pdf</a:t>
            </a:r>
            <a:endParaRPr lang="tr-TR" sz="2000" smtClean="0">
              <a:latin typeface="Monotype Corsiva" pitchFamily="66" charset="0"/>
            </a:endParaRPr>
          </a:p>
        </p:txBody>
      </p:sp>
      <p:sp>
        <p:nvSpPr>
          <p:cNvPr id="17413" name="Date Placeholder 3"/>
          <p:cNvSpPr txBox="1">
            <a:spLocks noGrp="1"/>
          </p:cNvSpPr>
          <p:nvPr/>
        </p:nvSpPr>
        <p:spPr bwMode="auto">
          <a:xfrm rot="5400000">
            <a:off x="7589045" y="1081881"/>
            <a:ext cx="20113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7563AED-A82F-42B0-B4F0-9F9EC06605F4}" type="datetime1">
              <a:rPr lang="tr-TR" sz="1200">
                <a:solidFill>
                  <a:schemeClr val="tx2"/>
                </a:solidFill>
              </a:rPr>
              <a:pPr algn="r"/>
              <a:t>11.11.2009</a:t>
            </a:fld>
            <a:endParaRPr lang="tr-TR" sz="1200">
              <a:solidFill>
                <a:schemeClr val="tx2"/>
              </a:solidFill>
            </a:endParaRPr>
          </a:p>
        </p:txBody>
      </p:sp>
      <p:sp>
        <p:nvSpPr>
          <p:cNvPr id="17414" name="Slide Number Placeholder 5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E2473A83-9A6D-45B1-825C-3034B217F7AD}" type="slidenum">
              <a:rPr lang="tr-TR" sz="1400" b="1">
                <a:solidFill>
                  <a:srgbClr val="FFFFFF"/>
                </a:solidFill>
              </a:rPr>
              <a:pPr algn="ctr"/>
              <a:t>10</a:t>
            </a:fld>
            <a:endParaRPr lang="tr-TR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6"/>
          <p:cNvSpPr>
            <a:spLocks noGrp="1"/>
          </p:cNvSpPr>
          <p:nvPr>
            <p:ph type="dt" sz="quarter" idx="4294967295"/>
          </p:nvPr>
        </p:nvSpPr>
        <p:spPr bwMode="auto">
          <a:xfrm rot="5400000">
            <a:off x="7589045" y="1081881"/>
            <a:ext cx="2011362" cy="384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C45033E6-7F16-4AC9-9814-32ADBE053621}" type="datetime1">
              <a:rPr lang="tr-TR" smtClean="0"/>
              <a:pPr/>
              <a:t>11.11.2009</a:t>
            </a:fld>
            <a:endParaRPr lang="tr-TR" smtClean="0"/>
          </a:p>
        </p:txBody>
      </p:sp>
      <p:sp>
        <p:nvSpPr>
          <p:cNvPr id="18435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2FF0327-AC32-4085-BC64-CE13C938848E}" type="slidenum">
              <a:rPr lang="tr-TR" smtClean="0"/>
              <a:pPr/>
              <a:t>11</a:t>
            </a:fld>
            <a:endParaRPr lang="tr-TR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04813"/>
            <a:ext cx="8229600" cy="57261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b="1" smtClean="0">
                <a:solidFill>
                  <a:schemeClr val="tx2"/>
                </a:solidFill>
              </a:rPr>
              <a:t>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b="1" smtClean="0">
                <a:solidFill>
                  <a:schemeClr val="tx2"/>
                </a:solidFill>
                <a:latin typeface="Monotype Corsiva" pitchFamily="66" charset="0"/>
              </a:rPr>
              <a:t>    </a:t>
            </a:r>
            <a:r>
              <a:rPr lang="tr-TR" sz="4000" b="1" smtClean="0">
                <a:solidFill>
                  <a:schemeClr val="tx2"/>
                </a:solidFill>
                <a:latin typeface="Monotype Corsiva" pitchFamily="66" charset="0"/>
              </a:rPr>
              <a:t>Composite properties influenced by fibres: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F"/>
            </a:pPr>
            <a:r>
              <a:rPr lang="tr-TR" sz="3600" smtClean="0">
                <a:latin typeface="Monotype Corsiva" pitchFamily="66" charset="0"/>
              </a:rPr>
              <a:t>Rigidity (Modulus of elasticity)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F"/>
            </a:pPr>
            <a:r>
              <a:rPr lang="tr-TR" sz="3600" smtClean="0">
                <a:latin typeface="Monotype Corsiva" pitchFamily="66" charset="0"/>
              </a:rPr>
              <a:t>Tensile Longitudinal Strength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F"/>
            </a:pPr>
            <a:r>
              <a:rPr lang="tr-TR" sz="3600" smtClean="0">
                <a:latin typeface="Monotype Corsiva" pitchFamily="66" charset="0"/>
              </a:rPr>
              <a:t>Initiation of fracture of fibres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3600" b="1" smtClean="0">
                <a:latin typeface="Monotype Corsiva" pitchFamily="66" charset="0"/>
              </a:rPr>
              <a:t>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3600" b="1" smtClean="0">
                <a:solidFill>
                  <a:schemeClr val="tx2"/>
                </a:solidFill>
                <a:latin typeface="Monotype Corsiva" pitchFamily="66" charset="0"/>
              </a:rPr>
              <a:t>    </a:t>
            </a:r>
            <a:r>
              <a:rPr lang="tr-TR" sz="4000" b="1" smtClean="0">
                <a:solidFill>
                  <a:schemeClr val="tx2"/>
                </a:solidFill>
                <a:latin typeface="Monotype Corsiva" pitchFamily="66" charset="0"/>
              </a:rPr>
              <a:t>Properties controlled by Interface / bonding: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F"/>
            </a:pPr>
            <a:r>
              <a:rPr lang="tr-TR" sz="3600" smtClean="0">
                <a:latin typeface="Monotype Corsiva" pitchFamily="66" charset="0"/>
              </a:rPr>
              <a:t>Fracture energy/Fracture toughness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F"/>
            </a:pPr>
            <a:r>
              <a:rPr lang="tr-TR" sz="3600" smtClean="0">
                <a:latin typeface="Monotype Corsiva" pitchFamily="66" charset="0"/>
              </a:rPr>
              <a:t>Interlaminar fracture energy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mtClean="0">
                <a:latin typeface="Monotype Corsiva" pitchFamily="66" charset="0"/>
              </a:rPr>
              <a:t>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smtClean="0">
                <a:latin typeface="Monotype Corsiva" pitchFamily="66" charset="0"/>
              </a:rPr>
              <a:t>      </a:t>
            </a:r>
            <a:r>
              <a:rPr lang="tr-TR" sz="1800" smtClean="0">
                <a:latin typeface="Monotype Corsiva" pitchFamily="66" charset="0"/>
                <a:hlinkClick r:id="rId2"/>
              </a:rPr>
              <a:t>http://www.quakewrap.com/frp%20papers/Application-of-Composites-in-Infrastructure-Part-I-and-II-(a-brief-report-on-materials-and-construction).pdf</a:t>
            </a:r>
            <a:endParaRPr lang="tr-TR" sz="1800" smtClean="0"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mtClean="0"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mtClean="0"/>
          </a:p>
          <a:p>
            <a:pPr eaLnBrk="1" hangingPunct="1">
              <a:lnSpc>
                <a:spcPct val="80000"/>
              </a:lnSpc>
            </a:pPr>
            <a:endParaRPr lang="tr-TR" sz="2800" smtClean="0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 rot="5400000">
            <a:off x="7589045" y="1081881"/>
            <a:ext cx="20113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70168DE-777B-46D0-986C-2B9506B66F31}" type="datetime1">
              <a:rPr lang="tr-TR" sz="1200">
                <a:solidFill>
                  <a:schemeClr val="tx2"/>
                </a:solidFill>
              </a:rPr>
              <a:pPr algn="r"/>
              <a:t>11.11.2009</a:t>
            </a:fld>
            <a:endParaRPr lang="tr-TR" sz="1200">
              <a:solidFill>
                <a:schemeClr val="tx2"/>
              </a:solidFill>
            </a:endParaRPr>
          </a:p>
        </p:txBody>
      </p:sp>
      <p:sp>
        <p:nvSpPr>
          <p:cNvPr id="18438" name="Slide Number Placeholder 5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17371E62-AD55-4C39-8AE1-0BB6F9D32878}" type="slidenum">
              <a:rPr lang="tr-TR" sz="1400" b="1">
                <a:solidFill>
                  <a:srgbClr val="FFFFFF"/>
                </a:solidFill>
              </a:rPr>
              <a:pPr algn="ctr"/>
              <a:t>11</a:t>
            </a:fld>
            <a:endParaRPr lang="tr-TR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2285984" y="428604"/>
            <a:ext cx="6172200" cy="571504"/>
          </a:xfrm>
        </p:spPr>
        <p:txBody>
          <a:bodyPr/>
          <a:lstStyle/>
          <a:p>
            <a:pPr algn="ctr"/>
            <a:r>
              <a:rPr lang="tr-TR" dirty="0" smtClean="0"/>
              <a:t>TYPES OF COMPOSITES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285984" y="1643050"/>
            <a:ext cx="6172200" cy="4588996"/>
          </a:xfrm>
        </p:spPr>
        <p:txBody>
          <a:bodyPr/>
          <a:lstStyle/>
          <a:p>
            <a:pPr marL="342900" indent="-342900"/>
            <a:endParaRPr lang="en-US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1. Particulate</a:t>
            </a:r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–Reinforced Composite</a:t>
            </a:r>
          </a:p>
          <a:p>
            <a:pPr marL="342900" indent="-342900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2. Fiber – Reinforced Composite</a:t>
            </a:r>
          </a:p>
          <a:p>
            <a:pPr marL="342900" indent="-342900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3. Structural Composite</a:t>
            </a:r>
          </a:p>
          <a:p>
            <a:pPr marL="342900" indent="-342900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tr-TR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3.a. Laminar</a:t>
            </a:r>
            <a:r>
              <a:rPr lang="tr-T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Composite</a:t>
            </a:r>
          </a:p>
          <a:p>
            <a:pPr marL="342900" indent="-342900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3.b. Plate Composite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1.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Particulate – Reinforced Composite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857224" y="4572008"/>
            <a:ext cx="6786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A composite that consists of tiny particles of one material embedded in another material.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- </a:t>
            </a:r>
            <a:r>
              <a:rPr lang="en-US" dirty="0" smtClean="0"/>
              <a:t>Particles are most often used to extend the strength or other properties of inexpensive materials by the addition of other materials.</a:t>
            </a:r>
            <a:endParaRPr lang="tr-TR" dirty="0"/>
          </a:p>
        </p:txBody>
      </p:sp>
      <p:pic>
        <p:nvPicPr>
          <p:cNvPr id="8" name="7 Resim" descr="Partikül Çeş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619845"/>
            <a:ext cx="7319985" cy="2471132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3071802" y="4143380"/>
            <a:ext cx="5298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Dr. Uğur SOY, Sakarya Üniversitesi, Kompozit Malzemeler, Ekim 2009</a:t>
            </a:r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Resim" descr="particulare reinforced com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57166"/>
            <a:ext cx="4572000" cy="3429000"/>
          </a:xfrm>
          <a:prstGeom prst="rect">
            <a:avLst/>
          </a:prstGeom>
        </p:spPr>
      </p:pic>
      <p:sp>
        <p:nvSpPr>
          <p:cNvPr id="11" name="10 Metin kutusu"/>
          <p:cNvSpPr txBox="1"/>
          <p:nvPr/>
        </p:nvSpPr>
        <p:spPr>
          <a:xfrm>
            <a:off x="714348" y="4143380"/>
            <a:ext cx="7643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Particles may have any shape or size, but are generally spherical,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ellipsoidal, polyhedral, or irregular in shape.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tr-TR" dirty="0" smtClean="0"/>
          </a:p>
          <a:p>
            <a:pPr>
              <a:buFontTx/>
              <a:buChar char="-"/>
            </a:pPr>
            <a:r>
              <a:rPr lang="en-US" dirty="0" smtClean="0"/>
              <a:t>They may be added to a liquid matrix that later solidifies; grown in place by a reaction such as </a:t>
            </a:r>
            <a:r>
              <a:rPr lang="en-US" dirty="0" err="1" smtClean="0"/>
              <a:t>agehardening</a:t>
            </a:r>
            <a:r>
              <a:rPr lang="tr-TR" dirty="0" smtClean="0"/>
              <a:t>.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dirty="0" smtClean="0"/>
          </a:p>
        </p:txBody>
      </p:sp>
      <p:sp>
        <p:nvSpPr>
          <p:cNvPr id="4" name="3 Metin kutusu"/>
          <p:cNvSpPr txBox="1"/>
          <p:nvPr/>
        </p:nvSpPr>
        <p:spPr>
          <a:xfrm>
            <a:off x="1857356" y="3786190"/>
            <a:ext cx="46730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http://info.lu.farmingdale.edu/depts/met/met205/particlerc.JPG</a:t>
            </a:r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</a:rPr>
              <a:t>2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Fiber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Reinforced Composite</a:t>
            </a: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(FRC)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tr-TR" dirty="0"/>
          </a:p>
        </p:txBody>
      </p:sp>
      <p:pic>
        <p:nvPicPr>
          <p:cNvPr id="4" name="3 İçerik Yer Tutucusu" descr="Fiber Çeşit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1571612"/>
            <a:ext cx="7072362" cy="2331737"/>
          </a:xfrm>
        </p:spPr>
      </p:pic>
      <p:sp>
        <p:nvSpPr>
          <p:cNvPr id="5" name="4 Metin kutusu"/>
          <p:cNvSpPr txBox="1"/>
          <p:nvPr/>
        </p:nvSpPr>
        <p:spPr>
          <a:xfrm>
            <a:off x="642910" y="4286256"/>
            <a:ext cx="79928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-</a:t>
            </a:r>
            <a:r>
              <a:rPr lang="en-US" dirty="0" smtClean="0"/>
              <a:t> A FRC consists of three components: (</a:t>
            </a:r>
            <a:r>
              <a:rPr lang="en-US" dirty="0" err="1" smtClean="0"/>
              <a:t>i</a:t>
            </a:r>
            <a:r>
              <a:rPr lang="en-US" dirty="0" smtClean="0"/>
              <a:t>) fibers as the discontinuous or</a:t>
            </a:r>
            <a:r>
              <a:rPr lang="tr-TR" dirty="0" smtClean="0"/>
              <a:t> </a:t>
            </a:r>
            <a:r>
              <a:rPr lang="en-US" dirty="0" smtClean="0"/>
              <a:t> dispersed phase, (ii) the matrix as the continuous phase, and (iii) the fine interphase region</a:t>
            </a:r>
            <a:r>
              <a:rPr lang="tr-TR" dirty="0" smtClean="0"/>
              <a:t>.</a:t>
            </a:r>
          </a:p>
          <a:p>
            <a:pPr>
              <a:buFontTx/>
              <a:buChar char="-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Fibers increase the modulus of the matrix material.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strong covalent bonds along the fiber's length gives them a very high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modulus in this direction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2786050" y="3929066"/>
            <a:ext cx="5298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Dr. Uğur SOY, Sakarya Üniversitesi, Kompozit Malzemeler, Ekim 2009</a:t>
            </a:r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714348" y="4071942"/>
            <a:ext cx="70723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smtClean="0"/>
              <a:t>Consideration of orientation and fiber length for a particular composites depends on the level and nature of the applied stress</a:t>
            </a:r>
            <a:r>
              <a:rPr lang="tr-TR" dirty="0" smtClean="0"/>
              <a:t>.</a:t>
            </a:r>
            <a:r>
              <a:rPr lang="en-US" dirty="0" smtClean="0"/>
              <a:t>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/>
              <a:t>- </a:t>
            </a:r>
            <a:r>
              <a:rPr lang="en-US" dirty="0" smtClean="0"/>
              <a:t>Fibers have a very high modulus along their axis, but have a low modulus perpendicular to their axis.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7 Resim" descr="fiberori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357166"/>
            <a:ext cx="4572000" cy="3429000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1857356" y="3786190"/>
            <a:ext cx="4794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http://info.lu.farmingdale.edu/depts/met/met205/composites.html</a:t>
            </a:r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Structural Composite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tr-TR" b="1" dirty="0" smtClean="0">
                <a:solidFill>
                  <a:schemeClr val="tx1"/>
                </a:solidFill>
              </a:rPr>
              <a:t/>
            </a:r>
            <a:br>
              <a:rPr lang="tr-TR" b="1" dirty="0" smtClean="0">
                <a:solidFill>
                  <a:schemeClr val="tx1"/>
                </a:solidFill>
              </a:rPr>
            </a:br>
            <a:r>
              <a:rPr lang="tr-TR" b="1" dirty="0" smtClean="0">
                <a:solidFill>
                  <a:schemeClr val="tx1"/>
                </a:solidFill>
              </a:rPr>
              <a:t>	3.</a:t>
            </a: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Laminar Composite</a:t>
            </a:r>
            <a:endParaRPr lang="en-US" dirty="0"/>
          </a:p>
        </p:txBody>
      </p:sp>
      <p:pic>
        <p:nvPicPr>
          <p:cNvPr id="5" name="4 Resim" descr="Tabakalı Çeş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071678"/>
            <a:ext cx="6143668" cy="204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Metin kutusu"/>
          <p:cNvSpPr txBox="1"/>
          <p:nvPr/>
        </p:nvSpPr>
        <p:spPr>
          <a:xfrm>
            <a:off x="928662" y="4643446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Laminar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composites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composed of two-dimensional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sheets or panels that have a preferred high strength direction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214678" y="4000504"/>
            <a:ext cx="5298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Dr. Uğur SOY, Sakarya Üniversitesi, Kompozit Malzemeler, Ekim 2009</a:t>
            </a:r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Lev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000240"/>
            <a:ext cx="607223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Metin kutusu"/>
          <p:cNvSpPr txBox="1"/>
          <p:nvPr/>
        </p:nvSpPr>
        <p:spPr>
          <a:xfrm>
            <a:off x="928662" y="4786322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Composites that composed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plate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shape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reinforcement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agents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matrix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phase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.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Structural Composite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tr-TR" b="1" dirty="0" smtClean="0">
                <a:solidFill>
                  <a:schemeClr val="tx1"/>
                </a:solidFill>
              </a:rPr>
              <a:t/>
            </a:r>
            <a:br>
              <a:rPr lang="tr-TR" b="1" dirty="0" smtClean="0">
                <a:solidFill>
                  <a:schemeClr val="tx1"/>
                </a:solidFill>
              </a:rPr>
            </a:br>
            <a:r>
              <a:rPr lang="tr-TR" b="1" dirty="0" smtClean="0">
                <a:solidFill>
                  <a:schemeClr val="tx1"/>
                </a:solidFill>
              </a:rPr>
              <a:t>	3.</a:t>
            </a:r>
            <a:r>
              <a:rPr 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Plate Composite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428604"/>
            <a:ext cx="9144000" cy="51911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28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ADVANTAGES  OF  COMPOSITES</a:t>
            </a:r>
            <a:endParaRPr lang="tr-TR" sz="2800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071538" y="2355171"/>
            <a:ext cx="3357586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Cambria" pitchFamily="18" charset="0"/>
                <a:cs typeface="Times New Roman" pitchFamily="18" charset="0"/>
              </a:rPr>
              <a:t>Very high specific strength</a:t>
            </a:r>
            <a:endParaRPr lang="en-US" sz="22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5715008" y="2998113"/>
            <a:ext cx="3143272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Cambria" pitchFamily="18" charset="0"/>
                <a:cs typeface="Times New Roman" pitchFamily="18" charset="0"/>
              </a:rPr>
              <a:t>Great freedom of shape</a:t>
            </a:r>
            <a:endParaRPr lang="en-US" sz="22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071538" y="3998245"/>
            <a:ext cx="3357586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Cambria" pitchFamily="18" charset="0"/>
              </a:rPr>
              <a:t>Less parts, longer life</a:t>
            </a:r>
            <a:endParaRPr lang="en-US" sz="2200" dirty="0">
              <a:latin typeface="Cambria" pitchFamily="18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5786446" y="4855501"/>
            <a:ext cx="3071834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Cambria" pitchFamily="18" charset="0"/>
              </a:rPr>
              <a:t>Material can be tailored</a:t>
            </a:r>
            <a:endParaRPr lang="en-US" sz="2200" dirty="0">
              <a:latin typeface="Cambria" pitchFamily="18" charset="0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5572132" y="1357298"/>
            <a:ext cx="3071834" cy="4308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Cambria" pitchFamily="18" charset="0"/>
              </a:rPr>
              <a:t>Weight s</a:t>
            </a:r>
            <a:r>
              <a:rPr lang="tr-TR" sz="2200" dirty="0" err="1" smtClean="0">
                <a:latin typeface="Cambria" pitchFamily="18" charset="0"/>
              </a:rPr>
              <a:t>aving</a:t>
            </a:r>
            <a:endParaRPr lang="tr-TR" sz="2200" dirty="0">
              <a:latin typeface="Cambria" pitchFamily="18" charset="0"/>
            </a:endParaRPr>
          </a:p>
        </p:txBody>
      </p:sp>
      <p:sp>
        <p:nvSpPr>
          <p:cNvPr id="44" name="43 Metin kutusu"/>
          <p:cNvSpPr txBox="1"/>
          <p:nvPr/>
        </p:nvSpPr>
        <p:spPr>
          <a:xfrm>
            <a:off x="1071538" y="5774312"/>
            <a:ext cx="3286148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Thermal isolation habits</a:t>
            </a:r>
            <a:endParaRPr lang="en-US" dirty="0"/>
          </a:p>
        </p:txBody>
      </p:sp>
      <p:sp>
        <p:nvSpPr>
          <p:cNvPr id="47" name="46 Serbest Form"/>
          <p:cNvSpPr/>
          <p:nvPr/>
        </p:nvSpPr>
        <p:spPr>
          <a:xfrm>
            <a:off x="4274128" y="1500174"/>
            <a:ext cx="1440880" cy="4500594"/>
          </a:xfrm>
          <a:custGeom>
            <a:avLst/>
            <a:gdLst>
              <a:gd name="connsiteX0" fmla="*/ 1281545 w 1459344"/>
              <a:gd name="connsiteY0" fmla="*/ 0 h 4227945"/>
              <a:gd name="connsiteX1" fmla="*/ 228599 w 1459344"/>
              <a:gd name="connsiteY1" fmla="*/ 1108363 h 4227945"/>
              <a:gd name="connsiteX2" fmla="*/ 1378527 w 1459344"/>
              <a:gd name="connsiteY2" fmla="*/ 1745672 h 4227945"/>
              <a:gd name="connsiteX3" fmla="*/ 228599 w 1459344"/>
              <a:gd name="connsiteY3" fmla="*/ 2715490 h 4227945"/>
              <a:gd name="connsiteX4" fmla="*/ 1447799 w 1459344"/>
              <a:gd name="connsiteY4" fmla="*/ 3463636 h 4227945"/>
              <a:gd name="connsiteX5" fmla="*/ 159327 w 1459344"/>
              <a:gd name="connsiteY5" fmla="*/ 4142509 h 4227945"/>
              <a:gd name="connsiteX6" fmla="*/ 491836 w 1459344"/>
              <a:gd name="connsiteY6" fmla="*/ 3976254 h 4227945"/>
              <a:gd name="connsiteX7" fmla="*/ 491836 w 1459344"/>
              <a:gd name="connsiteY7" fmla="*/ 3976254 h 422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59344" h="4227945">
                <a:moveTo>
                  <a:pt x="1281545" y="0"/>
                </a:moveTo>
                <a:cubicBezTo>
                  <a:pt x="746990" y="408709"/>
                  <a:pt x="212435" y="817418"/>
                  <a:pt x="228599" y="1108363"/>
                </a:cubicBezTo>
                <a:cubicBezTo>
                  <a:pt x="244763" y="1399308"/>
                  <a:pt x="1378527" y="1477818"/>
                  <a:pt x="1378527" y="1745672"/>
                </a:cubicBezTo>
                <a:cubicBezTo>
                  <a:pt x="1378527" y="2013526"/>
                  <a:pt x="217054" y="2429163"/>
                  <a:pt x="228599" y="2715490"/>
                </a:cubicBezTo>
                <a:cubicBezTo>
                  <a:pt x="240144" y="3001817"/>
                  <a:pt x="1459344" y="3225800"/>
                  <a:pt x="1447799" y="3463636"/>
                </a:cubicBezTo>
                <a:cubicBezTo>
                  <a:pt x="1436254" y="3701472"/>
                  <a:pt x="318654" y="4057073"/>
                  <a:pt x="159327" y="4142509"/>
                </a:cubicBezTo>
                <a:cubicBezTo>
                  <a:pt x="0" y="4227945"/>
                  <a:pt x="491836" y="3976254"/>
                  <a:pt x="491836" y="3976254"/>
                </a:cubicBezTo>
                <a:lnTo>
                  <a:pt x="491836" y="3976254"/>
                </a:lnTo>
              </a:path>
            </a:pathLst>
          </a:custGeom>
        </p:spPr>
        <p:style>
          <a:lnRef idx="2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BF34A3-F6B3-40D4-9FE1-A70A378383E4}" type="datetime1">
              <a:rPr lang="tr-TR"/>
              <a:pPr>
                <a:defRPr/>
              </a:pPr>
              <a:t>11.11.2009</a:t>
            </a:fld>
            <a:endParaRPr lang="tr-TR" dirty="0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D2369-A42A-40B3-BAD4-E383EDF98949}" type="slidenum">
              <a:rPr lang="tr-TR"/>
              <a:pPr>
                <a:defRPr/>
              </a:pPr>
              <a:t>2</a:t>
            </a:fld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0250" y="428625"/>
            <a:ext cx="6172200" cy="10556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sz="3200" cap="none" dirty="0" smtClean="0">
                <a:latin typeface="Monotype Corsiva" pitchFamily="66" charset="0"/>
              </a:rPr>
              <a:t>THIS PRESENTATION INCLUDES</a:t>
            </a:r>
          </a:p>
        </p:txBody>
      </p:sp>
      <p:sp>
        <p:nvSpPr>
          <p:cNvPr id="9219" name="Date Placeholder 3"/>
          <p:cNvSpPr txBox="1">
            <a:spLocks noGrp="1"/>
          </p:cNvSpPr>
          <p:nvPr/>
        </p:nvSpPr>
        <p:spPr bwMode="auto">
          <a:xfrm rot="5400000">
            <a:off x="7764463" y="1174750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A945B01C-3D34-494A-912B-F93C054E1DFB}" type="datetime1">
              <a:rPr lang="tr-TR" sz="1200">
                <a:solidFill>
                  <a:schemeClr val="tx2"/>
                </a:solidFill>
              </a:rPr>
              <a:pPr algn="r"/>
              <a:t>11.11.2009</a:t>
            </a:fld>
            <a:endParaRPr lang="tr-TR" sz="1200" dirty="0">
              <a:solidFill>
                <a:schemeClr val="tx2"/>
              </a:solidFill>
            </a:endParaRPr>
          </a:p>
        </p:txBody>
      </p:sp>
      <p:sp>
        <p:nvSpPr>
          <p:cNvPr id="9220" name="Slide Number Placeholder 4"/>
          <p:cNvSpPr txBox="1">
            <a:spLocks noGrp="1"/>
          </p:cNvSpPr>
          <p:nvPr/>
        </p:nvSpPr>
        <p:spPr bwMode="auto">
          <a:xfrm>
            <a:off x="1325563" y="4929188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6CB2120E-FD6D-4EB7-9531-97F77B6EBE66}" type="slidenum">
              <a:rPr lang="tr-TR" sz="1400" b="1">
                <a:solidFill>
                  <a:srgbClr val="FFFFFF"/>
                </a:solidFill>
              </a:rPr>
              <a:pPr algn="ctr"/>
              <a:t>2</a:t>
            </a:fld>
            <a:endParaRPr lang="tr-TR" sz="1400" b="1" dirty="0">
              <a:solidFill>
                <a:srgbClr val="FFFFFF"/>
              </a:solidFill>
            </a:endParaRPr>
          </a:p>
        </p:txBody>
      </p:sp>
      <p:sp>
        <p:nvSpPr>
          <p:cNvPr id="9221" name="Subtitle 2"/>
          <p:cNvSpPr>
            <a:spLocks noGrp="1"/>
          </p:cNvSpPr>
          <p:nvPr>
            <p:ph type="subTitle" idx="1"/>
          </p:nvPr>
        </p:nvSpPr>
        <p:spPr>
          <a:xfrm>
            <a:off x="3143240" y="1785926"/>
            <a:ext cx="4875231" cy="451485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F"/>
            </a:pPr>
            <a:r>
              <a:rPr lang="en-US" sz="2800" b="0" dirty="0" smtClean="0">
                <a:latin typeface="Monotype Corsiva" pitchFamily="66" charset="0"/>
              </a:rPr>
              <a:t>What is Composite?</a:t>
            </a:r>
            <a:endParaRPr lang="en-US" sz="2800" b="0" dirty="0" smtClean="0">
              <a:latin typeface="Arial" charset="0"/>
            </a:endParaRPr>
          </a:p>
          <a:p>
            <a:pPr eaLnBrk="1" hangingPunct="1">
              <a:buFont typeface="Wingdings" pitchFamily="2" charset="2"/>
              <a:buChar char="F"/>
            </a:pPr>
            <a:r>
              <a:rPr lang="en-US" sz="2800" b="0" dirty="0" smtClean="0">
                <a:latin typeface="Monotype Corsiva" pitchFamily="66" charset="0"/>
              </a:rPr>
              <a:t>Properties of Composite</a:t>
            </a:r>
            <a:r>
              <a:rPr lang="tr-TR" sz="2800" b="0" dirty="0" smtClean="0">
                <a:latin typeface="Monotype Corsiva" pitchFamily="66" charset="0"/>
              </a:rPr>
              <a:t>s</a:t>
            </a:r>
          </a:p>
          <a:p>
            <a:pPr eaLnBrk="1" hangingPunct="1">
              <a:buFont typeface="Wingdings" pitchFamily="2" charset="2"/>
              <a:buChar char="F"/>
            </a:pPr>
            <a:r>
              <a:rPr lang="en-US" sz="2800" b="0" dirty="0" smtClean="0">
                <a:latin typeface="Monotype Corsiva" pitchFamily="66" charset="0"/>
              </a:rPr>
              <a:t>Types</a:t>
            </a:r>
            <a:r>
              <a:rPr lang="tr-TR" sz="2800" b="0" dirty="0" smtClean="0">
                <a:latin typeface="Monotype Corsiva" pitchFamily="66" charset="0"/>
              </a:rPr>
              <a:t> of </a:t>
            </a:r>
            <a:r>
              <a:rPr lang="en-US" sz="2800" b="0" dirty="0" smtClean="0">
                <a:latin typeface="Monotype Corsiva" pitchFamily="66" charset="0"/>
              </a:rPr>
              <a:t>Composites</a:t>
            </a:r>
          </a:p>
          <a:p>
            <a:pPr>
              <a:buFont typeface="Wingdings" pitchFamily="2" charset="2"/>
              <a:buChar char="F"/>
            </a:pPr>
            <a:r>
              <a:rPr lang="en-US" sz="2800" b="0" dirty="0" smtClean="0">
                <a:latin typeface="Monotype Corsiva" pitchFamily="66" charset="0"/>
              </a:rPr>
              <a:t>Advantages of Composites</a:t>
            </a:r>
          </a:p>
          <a:p>
            <a:pPr>
              <a:buFont typeface="Wingdings" pitchFamily="2" charset="2"/>
              <a:buChar char="F"/>
            </a:pPr>
            <a:r>
              <a:rPr lang="en-US" sz="2800" b="0" dirty="0" smtClean="0">
                <a:latin typeface="Monotype Corsiva" pitchFamily="66" charset="0"/>
              </a:rPr>
              <a:t> Disadvantages of Composites</a:t>
            </a:r>
          </a:p>
          <a:p>
            <a:pPr eaLnBrk="1" hangingPunct="1">
              <a:buFont typeface="Wingdings" pitchFamily="2" charset="2"/>
              <a:buChar char="F"/>
            </a:pPr>
            <a:r>
              <a:rPr lang="en-US" sz="2800" b="0" dirty="0" smtClean="0">
                <a:latin typeface="Monotype Corsiva" pitchFamily="66" charset="0"/>
              </a:rPr>
              <a:t>Application of Composites</a:t>
            </a:r>
          </a:p>
          <a:p>
            <a:pPr eaLnBrk="1" hangingPunct="1">
              <a:buFont typeface="Wingdings" pitchFamily="2" charset="2"/>
              <a:buChar char="F"/>
            </a:pPr>
            <a:r>
              <a:rPr lang="en-US" sz="2800" b="0" dirty="0" smtClean="0">
                <a:latin typeface="Monotype Corsiva" pitchFamily="66" charset="0"/>
              </a:rPr>
              <a:t> Components of Composites</a:t>
            </a:r>
            <a:endParaRPr lang="tr-TR" sz="2800" b="0" dirty="0" smtClean="0"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Char char="F"/>
            </a:pPr>
            <a:r>
              <a:rPr lang="tr-TR" sz="2800" b="0" dirty="0" smtClean="0">
                <a:latin typeface="Monotype Corsiva" pitchFamily="66" charset="0"/>
              </a:rPr>
              <a:t>Producing  of Composites</a:t>
            </a:r>
            <a:endParaRPr lang="en-US" sz="2800" b="0" dirty="0" smtClean="0">
              <a:latin typeface="Monotype Corsiva" pitchFamily="66" charset="0"/>
            </a:endParaRPr>
          </a:p>
          <a:p>
            <a:pPr eaLnBrk="1" hangingPunct="1">
              <a:buFont typeface="Wingdings" pitchFamily="2" charset="2"/>
              <a:buChar char="F"/>
            </a:pPr>
            <a:endParaRPr lang="en-US" sz="2800" b="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2357422" y="885750"/>
            <a:ext cx="4286280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Chemical resistance against acids etc.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5072066" y="3557474"/>
            <a:ext cx="3286148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Weather / water resistance 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2571736" y="5457782"/>
            <a:ext cx="5072098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RAM features (Radar</a:t>
            </a:r>
            <a:r>
              <a:rPr lang="tr-TR" sz="2000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 Absorbing Materials)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500430" y="1771524"/>
            <a:ext cx="3571900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Cambria" pitchFamily="18" charset="0"/>
              </a:rPr>
              <a:t>Electrical habits</a:t>
            </a:r>
            <a:endParaRPr lang="en-US" sz="2000">
              <a:latin typeface="Cambria" pitchFamily="18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4286248" y="4414730"/>
            <a:ext cx="3571900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Excellent fatigue endurance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5072066" y="2600262"/>
            <a:ext cx="3286148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Impact </a:t>
            </a:r>
            <a:r>
              <a:rPr lang="en-US" sz="2000" dirty="0" err="1" smtClean="0">
                <a:latin typeface="Cambria" pitchFamily="18" charset="0"/>
              </a:rPr>
              <a:t>habbits</a:t>
            </a:r>
            <a:endParaRPr lang="en-US" sz="2000" dirty="0">
              <a:latin typeface="Cambria" pitchFamily="18" charset="0"/>
            </a:endParaRPr>
          </a:p>
        </p:txBody>
      </p:sp>
      <p:cxnSp>
        <p:nvCxnSpPr>
          <p:cNvPr id="13" name="12 Düz Ok Bağlayıcısı"/>
          <p:cNvCxnSpPr/>
          <p:nvPr/>
        </p:nvCxnSpPr>
        <p:spPr>
          <a:xfrm rot="5400000" flipH="1" flipV="1">
            <a:off x="1485907" y="1871623"/>
            <a:ext cx="1671592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16 Düz Ok Bağlayıcısı"/>
          <p:cNvCxnSpPr>
            <a:endCxn id="9" idx="1"/>
          </p:cNvCxnSpPr>
          <p:nvPr/>
        </p:nvCxnSpPr>
        <p:spPr>
          <a:xfrm flipV="1">
            <a:off x="2928926" y="2800317"/>
            <a:ext cx="2143140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18 Düz Ok Bağlayıcısı"/>
          <p:cNvCxnSpPr>
            <a:endCxn id="5" idx="1"/>
          </p:cNvCxnSpPr>
          <p:nvPr/>
        </p:nvCxnSpPr>
        <p:spPr>
          <a:xfrm>
            <a:off x="2928926" y="3228945"/>
            <a:ext cx="2143140" cy="5285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20 Düz Ok Bağlayıcısı"/>
          <p:cNvCxnSpPr>
            <a:endCxn id="8" idx="1"/>
          </p:cNvCxnSpPr>
          <p:nvPr/>
        </p:nvCxnSpPr>
        <p:spPr>
          <a:xfrm>
            <a:off x="2928926" y="3228945"/>
            <a:ext cx="1357322" cy="13858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22 Düz Ok Bağlayıcısı"/>
          <p:cNvCxnSpPr/>
          <p:nvPr/>
        </p:nvCxnSpPr>
        <p:spPr>
          <a:xfrm rot="16200000" flipH="1">
            <a:off x="1607323" y="3821909"/>
            <a:ext cx="2000264" cy="12144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24 Düz Ok Bağlayıcısı"/>
          <p:cNvCxnSpPr/>
          <p:nvPr/>
        </p:nvCxnSpPr>
        <p:spPr>
          <a:xfrm flipV="1">
            <a:off x="2928926" y="2200295"/>
            <a:ext cx="1285884" cy="1014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25 Bulut Belirtme Çizgisi"/>
          <p:cNvSpPr/>
          <p:nvPr/>
        </p:nvSpPr>
        <p:spPr>
          <a:xfrm>
            <a:off x="285720" y="2714620"/>
            <a:ext cx="2714644" cy="1428760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26 Metin kutusu"/>
          <p:cNvSpPr txBox="1"/>
          <p:nvPr/>
        </p:nvSpPr>
        <p:spPr>
          <a:xfrm>
            <a:off x="714348" y="321468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EXCELLENT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642910" y="671436"/>
            <a:ext cx="521497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Resistance to corrosion and aggressive media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428728" y="3702610"/>
            <a:ext cx="171451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Reduction</a:t>
            </a:r>
            <a:r>
              <a:rPr lang="tr-TR" sz="2000" dirty="0" smtClean="0">
                <a:latin typeface="Cambria" pitchFamily="18" charset="0"/>
              </a:rPr>
              <a:t> of</a:t>
            </a:r>
            <a:endParaRPr lang="tr-TR" sz="2000" dirty="0">
              <a:latin typeface="Cambria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43438" y="1988098"/>
            <a:ext cx="4071966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Gautami" pitchFamily="2" charset="0"/>
              </a:rPr>
              <a:t>man-hours needed for maintenance</a:t>
            </a:r>
            <a:endParaRPr lang="tr-TR" sz="2000" dirty="0" smtClean="0">
              <a:solidFill>
                <a:schemeClr val="tx1"/>
              </a:solidFill>
              <a:latin typeface="Cambria" pitchFamily="18" charset="0"/>
              <a:ea typeface="Times New Roman" pitchFamily="18" charset="0"/>
              <a:cs typeface="Gautami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Gautami" pitchFamily="2" charset="0"/>
              </a:rPr>
              <a:t> of structures (painting, repair,</a:t>
            </a:r>
            <a:r>
              <a:rPr lang="tr-TR" sz="2000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Gautami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Gautami" pitchFamily="2" charset="0"/>
              </a:rPr>
              <a:t>replacement of components) </a:t>
            </a:r>
            <a:endParaRPr lang="tr-TR" sz="2000" dirty="0" smtClean="0">
              <a:solidFill>
                <a:schemeClr val="tx1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4643438" y="3702610"/>
            <a:ext cx="244169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 smtClean="0"/>
              <a:t>environmental impact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4643438" y="4845618"/>
            <a:ext cx="424988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 smtClean="0"/>
              <a:t>storage costs of semi-finished products </a:t>
            </a:r>
            <a:endParaRPr lang="tr-TR" dirty="0"/>
          </a:p>
        </p:txBody>
      </p:sp>
      <p:cxnSp>
        <p:nvCxnSpPr>
          <p:cNvPr id="12" name="11 Düz Ok Bağlayıcısı"/>
          <p:cNvCxnSpPr/>
          <p:nvPr/>
        </p:nvCxnSpPr>
        <p:spPr>
          <a:xfrm flipV="1">
            <a:off x="3143240" y="2571744"/>
            <a:ext cx="1428760" cy="1271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13 Düz Ok Bağlayıcısı"/>
          <p:cNvCxnSpPr/>
          <p:nvPr/>
        </p:nvCxnSpPr>
        <p:spPr>
          <a:xfrm flipV="1">
            <a:off x="3143240" y="3857628"/>
            <a:ext cx="1500198" cy="153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15 Düz Ok Bağlayıcısı"/>
          <p:cNvCxnSpPr>
            <a:stCxn id="6" idx="3"/>
            <a:endCxn id="10" idx="1"/>
          </p:cNvCxnSpPr>
          <p:nvPr/>
        </p:nvCxnSpPr>
        <p:spPr>
          <a:xfrm>
            <a:off x="3143240" y="3902665"/>
            <a:ext cx="1500198" cy="11276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0" y="428604"/>
            <a:ext cx="91440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latin typeface="Cambria" pitchFamily="18" charset="0"/>
              </a:rPr>
              <a:t>DISADVANTAGES  OF  COMPOSITES</a:t>
            </a:r>
            <a:endParaRPr lang="tr-TR" sz="2800" b="1" dirty="0">
              <a:latin typeface="Cambria" pitchFamily="18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357158" y="1285860"/>
            <a:ext cx="4071966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Cambria" pitchFamily="18" charset="0"/>
              </a:rPr>
              <a:t>High  cost (compared to metals</a:t>
            </a:r>
            <a:r>
              <a:rPr lang="tr-TR" sz="2200" dirty="0" smtClean="0">
                <a:latin typeface="Cambria" pitchFamily="18" charset="0"/>
              </a:rPr>
              <a:t>)</a:t>
            </a:r>
            <a:endParaRPr lang="tr-TR" sz="2200" dirty="0">
              <a:latin typeface="Cambria" pitchFamily="18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785918" y="2283733"/>
            <a:ext cx="3286148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Cambria" pitchFamily="18" charset="0"/>
              </a:rPr>
              <a:t>Expensive raw materials</a:t>
            </a:r>
            <a:endParaRPr lang="en-US" sz="2200" dirty="0">
              <a:latin typeface="Cambria" pitchFamily="18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071802" y="3286124"/>
            <a:ext cx="3429024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Cambria" pitchFamily="18" charset="0"/>
              </a:rPr>
              <a:t>Manufacturing time</a:t>
            </a:r>
            <a:endParaRPr lang="en-US" sz="2200" dirty="0">
              <a:latin typeface="Cambria" pitchFamily="18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4286248" y="4429132"/>
            <a:ext cx="3643338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Cambria" pitchFamily="18" charset="0"/>
              </a:rPr>
              <a:t>Difficult to repair</a:t>
            </a:r>
            <a:endParaRPr lang="en-US" sz="2200" dirty="0">
              <a:latin typeface="Cambria" pitchFamily="18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5429256" y="5500702"/>
            <a:ext cx="3143272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Cambria" pitchFamily="18" charset="0"/>
              </a:rPr>
              <a:t>Insufficient design data</a:t>
            </a:r>
            <a:endParaRPr lang="en-US" sz="22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1142976" y="1142984"/>
            <a:ext cx="6715172" cy="430887"/>
          </a:xfrm>
          <a:prstGeom prst="rect">
            <a:avLst/>
          </a:prstGeom>
        </p:spPr>
        <p:style>
          <a:lnRef idx="2">
            <a:schemeClr val="accent3"/>
          </a:lnRef>
          <a:fillRef idx="1002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Cambria" pitchFamily="18" charset="0"/>
              </a:rPr>
              <a:t>It is the fastest growing "materials" market segment</a:t>
            </a:r>
            <a:endParaRPr lang="tr-TR" sz="2200" dirty="0">
              <a:latin typeface="Cambria" pitchFamily="18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214282" y="1928802"/>
            <a:ext cx="1643074" cy="4308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latin typeface="Cambria" pitchFamily="18" charset="0"/>
              </a:rPr>
              <a:t>Automotive</a:t>
            </a:r>
            <a:r>
              <a:rPr lang="tr-TR" sz="2200" dirty="0" smtClean="0">
                <a:latin typeface="Cambria" pitchFamily="18" charset="0"/>
              </a:rPr>
              <a:t> </a:t>
            </a:r>
            <a:endParaRPr lang="tr-TR" sz="2200" dirty="0">
              <a:latin typeface="Cambria" pitchFamily="18" charset="0"/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2714612" y="2143116"/>
            <a:ext cx="614366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Composites are used in a variety of automotive components, from original equipment like </a:t>
            </a:r>
            <a:r>
              <a:rPr lang="en-US" dirty="0" err="1" smtClean="0"/>
              <a:t>driveshafts</a:t>
            </a:r>
            <a:r>
              <a:rPr lang="en-US" dirty="0" smtClean="0"/>
              <a:t> and truck beds, to after-market equipment like camper shells.</a:t>
            </a:r>
            <a:br>
              <a:rPr lang="en-US" dirty="0" smtClean="0"/>
            </a:br>
            <a:endParaRPr lang="tr-TR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714752"/>
            <a:ext cx="316398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20 Metin kutusu"/>
          <p:cNvSpPr txBox="1"/>
          <p:nvPr/>
        </p:nvSpPr>
        <p:spPr>
          <a:xfrm>
            <a:off x="214282" y="3929066"/>
            <a:ext cx="1500198" cy="43088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latin typeface="Cambria" pitchFamily="18" charset="0"/>
              </a:rPr>
              <a:t>Aerospace</a:t>
            </a:r>
            <a:endParaRPr lang="en-US" sz="2200" dirty="0">
              <a:latin typeface="Cambria" pitchFamily="18" charset="0"/>
            </a:endParaRPr>
          </a:p>
        </p:txBody>
      </p:sp>
      <p:sp>
        <p:nvSpPr>
          <p:cNvPr id="22" name="21 Dikdörtgen"/>
          <p:cNvSpPr/>
          <p:nvPr/>
        </p:nvSpPr>
        <p:spPr>
          <a:xfrm>
            <a:off x="1928794" y="4429132"/>
            <a:ext cx="3429024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latin typeface="Cambria" pitchFamily="18" charset="0"/>
              </a:rPr>
              <a:t>strong enough to take harsh</a:t>
            </a:r>
            <a:endParaRPr lang="tr-TR" sz="2000" dirty="0" smtClean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 loading conditions such as</a:t>
            </a:r>
            <a:endParaRPr lang="tr-TR" sz="2000" dirty="0" smtClean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 aerospace</a:t>
            </a:r>
            <a:r>
              <a:rPr lang="tr-TR" sz="2000" dirty="0" smtClean="0">
                <a:latin typeface="Cambria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components (tails</a:t>
            </a:r>
            <a:r>
              <a:rPr lang="tr-TR" sz="2000" dirty="0" smtClean="0">
                <a:latin typeface="Cambria" pitchFamily="18" charset="0"/>
              </a:rPr>
              <a:t>, </a:t>
            </a:r>
          </a:p>
          <a:p>
            <a:r>
              <a:rPr lang="en-US" sz="2000" dirty="0" smtClean="0">
                <a:latin typeface="Cambria" pitchFamily="18" charset="0"/>
              </a:rPr>
              <a:t>wings, fuselages, propellers)</a:t>
            </a:r>
            <a:endParaRPr lang="tr-TR" sz="2000" dirty="0">
              <a:latin typeface="Cambria" pitchFamily="18" charset="0"/>
            </a:endParaRPr>
          </a:p>
        </p:txBody>
      </p:sp>
      <p:sp>
        <p:nvSpPr>
          <p:cNvPr id="23" name="22 Dikdörtgen"/>
          <p:cNvSpPr/>
          <p:nvPr/>
        </p:nvSpPr>
        <p:spPr>
          <a:xfrm>
            <a:off x="5072034" y="6215082"/>
            <a:ext cx="40719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Cambria" pitchFamily="18" charset="0"/>
              </a:rPr>
              <a:t>http://www.alibaba.com/productshowimg/rahtair-11089275 10758595/Full_Composite_Aircraft_FAJR_3.html</a:t>
            </a:r>
            <a:endParaRPr lang="en-US" sz="1100" dirty="0">
              <a:latin typeface="Cambria" pitchFamily="18" charset="0"/>
            </a:endParaRPr>
          </a:p>
        </p:txBody>
      </p:sp>
      <p:sp>
        <p:nvSpPr>
          <p:cNvPr id="24" name="23 Dikdörtgen"/>
          <p:cNvSpPr/>
          <p:nvPr/>
        </p:nvSpPr>
        <p:spPr>
          <a:xfrm>
            <a:off x="5276867" y="5786454"/>
            <a:ext cx="37242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Cambria" pitchFamily="18" charset="0"/>
                <a:hlinkClick r:id="rId3" tooltip="Full Composite Aircraft FAJR-3"/>
              </a:rPr>
              <a:t>Full Composite Aircraft FAJR-3</a:t>
            </a:r>
            <a:endParaRPr lang="en-US" sz="2000" b="1" dirty="0">
              <a:latin typeface="Cambria" pitchFamily="18" charset="0"/>
              <a:hlinkClick r:id="rId3" tooltip="Full Composite Aircraft FAJR-3"/>
            </a:endParaRPr>
          </a:p>
        </p:txBody>
      </p:sp>
      <p:cxnSp>
        <p:nvCxnSpPr>
          <p:cNvPr id="26" name="25 Şekil"/>
          <p:cNvCxnSpPr>
            <a:stCxn id="6" idx="2"/>
            <a:endCxn id="15" idx="1"/>
          </p:cNvCxnSpPr>
          <p:nvPr/>
        </p:nvCxnSpPr>
        <p:spPr>
          <a:xfrm rot="16200000" flipH="1">
            <a:off x="1683419" y="1712088"/>
            <a:ext cx="383592" cy="1678793"/>
          </a:xfrm>
          <a:prstGeom prst="bentConnector2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27 Şekil"/>
          <p:cNvCxnSpPr>
            <a:stCxn id="21" idx="2"/>
            <a:endCxn id="22" idx="1"/>
          </p:cNvCxnSpPr>
          <p:nvPr/>
        </p:nvCxnSpPr>
        <p:spPr>
          <a:xfrm rot="16200000" flipH="1">
            <a:off x="1081138" y="4243195"/>
            <a:ext cx="730899" cy="964413"/>
          </a:xfrm>
          <a:prstGeom prst="bentConnector2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862019"/>
            <a:ext cx="57150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500034" y="4357694"/>
            <a:ext cx="821537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latin typeface="Cambria" pitchFamily="18" charset="0"/>
              </a:rPr>
              <a:t>Various composite materials are used in structures such as the Boeing 777 because of their </a:t>
            </a:r>
            <a:r>
              <a:rPr lang="en-US" sz="2000" b="1" i="1" dirty="0" smtClean="0">
                <a:latin typeface="Cambria" pitchFamily="18" charset="0"/>
              </a:rPr>
              <a:t>strength</a:t>
            </a:r>
            <a:r>
              <a:rPr lang="en-US" sz="2000" dirty="0" smtClean="0">
                <a:latin typeface="Cambria" pitchFamily="18" charset="0"/>
              </a:rPr>
              <a:t>, and </a:t>
            </a:r>
            <a:r>
              <a:rPr lang="en-US" sz="2000" b="1" i="1" dirty="0" smtClean="0">
                <a:latin typeface="Cambria" pitchFamily="18" charset="0"/>
              </a:rPr>
              <a:t>weight savings</a:t>
            </a:r>
            <a:r>
              <a:rPr lang="en-US" sz="2000" dirty="0" smtClean="0">
                <a:latin typeface="Cambria" pitchFamily="18" charset="0"/>
              </a:rPr>
              <a:t>. Composites also offer resistance to fatigue, corrosion and impact damage. </a:t>
            </a:r>
            <a:endParaRPr lang="tr-TR" sz="2000" dirty="0">
              <a:latin typeface="Cambria" pitchFamily="18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2143108" y="633593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400" dirty="0" smtClean="0">
                <a:latin typeface="Cambria" pitchFamily="18" charset="0"/>
              </a:rPr>
              <a:t>http</a:t>
            </a:r>
            <a:r>
              <a:rPr lang="en-US" sz="1400" dirty="0" smtClean="0">
                <a:latin typeface="Cambria" pitchFamily="18" charset="0"/>
              </a:rPr>
              <a:t>://www.aviation-history.com/theory/composite.htm</a:t>
            </a:r>
            <a:endParaRPr lang="en-US" sz="1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214422"/>
            <a:ext cx="31242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Dikdörtgen"/>
          <p:cNvSpPr/>
          <p:nvPr/>
        </p:nvSpPr>
        <p:spPr>
          <a:xfrm>
            <a:off x="4500562" y="629647"/>
            <a:ext cx="4500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World’s 1st Thermoplastic composite boat hull</a:t>
            </a:r>
            <a:br>
              <a:rPr lang="en-US" sz="1600" dirty="0" smtClean="0">
                <a:latin typeface="Cambria" pitchFamily="18" charset="0"/>
              </a:rPr>
            </a:br>
            <a:r>
              <a:rPr lang="en-US" sz="1600" dirty="0" smtClean="0">
                <a:latin typeface="Cambria" pitchFamily="18" charset="0"/>
              </a:rPr>
              <a:t>(courtesy of VT </a:t>
            </a:r>
            <a:r>
              <a:rPr lang="en-US" sz="1600" dirty="0" err="1" smtClean="0">
                <a:latin typeface="Cambria" pitchFamily="18" charset="0"/>
              </a:rPr>
              <a:t>Halmatic</a:t>
            </a:r>
            <a:r>
              <a:rPr lang="en-US" sz="1600" dirty="0" smtClean="0">
                <a:latin typeface="Cambria" pitchFamily="18" charset="0"/>
              </a:rPr>
              <a:t> Ltd)</a:t>
            </a:r>
            <a:endParaRPr lang="tr-TR" sz="1600" dirty="0">
              <a:latin typeface="Cambr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729056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642910" y="3376198"/>
            <a:ext cx="3639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Thermoplastic composite wind turbine </a:t>
            </a:r>
            <a:endParaRPr lang="en-US" sz="1600" dirty="0">
              <a:latin typeface="Cambria" pitchFamily="18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5286380" y="3286124"/>
            <a:ext cx="34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ambria" pitchFamily="18" charset="0"/>
              </a:rPr>
              <a:t>http://www.eplcompositesolutions.co.uk/composite/VacuumMouldingCompositeStructures.asp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571472" y="621508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latin typeface="Cambria" pitchFamily="18" charset="0"/>
              </a:rPr>
              <a:t>http://www.eplcompositesolutions.co.uk/composite/VacuumMouldingCompositeStructures.asp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642910" y="1130842"/>
            <a:ext cx="2571768" cy="3693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002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boat and scull hulls</a:t>
            </a:r>
            <a:endParaRPr lang="en-US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642910" y="2273850"/>
            <a:ext cx="4286280" cy="3693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002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bicycle frames and racing</a:t>
            </a:r>
            <a:r>
              <a:rPr lang="tr-TR" dirty="0" smtClean="0"/>
              <a:t> car </a:t>
            </a:r>
            <a:r>
              <a:rPr lang="en-US" dirty="0" smtClean="0"/>
              <a:t>bodies</a:t>
            </a:r>
            <a:endParaRPr lang="tr-TR" dirty="0"/>
          </a:p>
        </p:txBody>
      </p:sp>
      <p:sp>
        <p:nvSpPr>
          <p:cNvPr id="15" name="14 Dikdörtgen"/>
          <p:cNvSpPr/>
          <p:nvPr/>
        </p:nvSpPr>
        <p:spPr>
          <a:xfrm>
            <a:off x="5000628" y="4572008"/>
            <a:ext cx="3071834" cy="70788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002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000" dirty="0" err="1" smtClean="0">
                <a:latin typeface="Cambria" pitchFamily="18" charset="0"/>
              </a:rPr>
              <a:t>fishing</a:t>
            </a:r>
            <a:r>
              <a:rPr lang="tr-TR" sz="2000" dirty="0" smtClean="0">
                <a:latin typeface="Cambria" pitchFamily="18" charset="0"/>
              </a:rPr>
              <a:t> </a:t>
            </a:r>
            <a:r>
              <a:rPr lang="tr-TR" sz="2000" dirty="0" err="1" smtClean="0">
                <a:latin typeface="Cambria" pitchFamily="18" charset="0"/>
              </a:rPr>
              <a:t>rods</a:t>
            </a:r>
            <a:r>
              <a:rPr lang="en-US" sz="2000" dirty="0" smtClean="0">
                <a:latin typeface="Cambria" pitchFamily="18" charset="0"/>
              </a:rPr>
              <a:t>, </a:t>
            </a:r>
            <a:r>
              <a:rPr lang="tr-TR" sz="2000" dirty="0" err="1" smtClean="0">
                <a:latin typeface="Cambria" pitchFamily="18" charset="0"/>
              </a:rPr>
              <a:t>storage</a:t>
            </a:r>
            <a:r>
              <a:rPr lang="tr-TR" sz="2000" dirty="0" smtClean="0">
                <a:latin typeface="Cambria" pitchFamily="18" charset="0"/>
              </a:rPr>
              <a:t> </a:t>
            </a:r>
            <a:r>
              <a:rPr lang="tr-TR" sz="2000" dirty="0" err="1" smtClean="0">
                <a:latin typeface="Cambria" pitchFamily="18" charset="0"/>
              </a:rPr>
              <a:t>tanks</a:t>
            </a:r>
            <a:r>
              <a:rPr lang="tr-TR" sz="2000" dirty="0" smtClean="0">
                <a:latin typeface="Cambria" pitchFamily="18" charset="0"/>
              </a:rPr>
              <a:t>,</a:t>
            </a:r>
          </a:p>
          <a:p>
            <a:r>
              <a:rPr lang="en-US" sz="2000" dirty="0" smtClean="0">
                <a:latin typeface="Cambria" pitchFamily="18" charset="0"/>
              </a:rPr>
              <a:t> and </a:t>
            </a:r>
            <a:r>
              <a:rPr lang="tr-TR" sz="2000" dirty="0" err="1" smtClean="0">
                <a:latin typeface="Cambria" pitchFamily="18" charset="0"/>
              </a:rPr>
              <a:t>baseball</a:t>
            </a:r>
            <a:r>
              <a:rPr lang="tr-TR" sz="2000" dirty="0" smtClean="0">
                <a:latin typeface="Cambria" pitchFamily="18" charset="0"/>
              </a:rPr>
              <a:t> </a:t>
            </a:r>
            <a:r>
              <a:rPr lang="tr-TR" sz="2000" dirty="0" err="1" smtClean="0">
                <a:latin typeface="Cambria" pitchFamily="18" charset="0"/>
              </a:rPr>
              <a:t>bats</a:t>
            </a:r>
            <a:endParaRPr lang="tr-TR" sz="20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5000628" y="5072074"/>
            <a:ext cx="2141933" cy="338554"/>
          </a:xfrm>
          <a:prstGeom prst="rect">
            <a:avLst/>
          </a:prstGeom>
        </p:spPr>
        <p:style>
          <a:lnRef idx="2">
            <a:schemeClr val="accent2"/>
          </a:lnRef>
          <a:fillRef idx="1002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tr-TR" sz="2000" dirty="0" err="1" smtClean="0">
                <a:latin typeface="Cambria" pitchFamily="18" charset="0"/>
              </a:rPr>
              <a:t>chemical</a:t>
            </a:r>
            <a:r>
              <a:rPr lang="tr-TR" sz="2000" dirty="0" smtClean="0">
                <a:latin typeface="Cambria" pitchFamily="18" charset="0"/>
              </a:rPr>
              <a:t> </a:t>
            </a:r>
            <a:r>
              <a:rPr lang="tr-TR" sz="2000" dirty="0" err="1" smtClean="0">
                <a:latin typeface="Cambria" pitchFamily="18" charset="0"/>
              </a:rPr>
              <a:t>industry</a:t>
            </a:r>
            <a:endParaRPr lang="tr-TR" sz="2000" dirty="0">
              <a:latin typeface="Cambria" pitchFamily="18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000100" y="571480"/>
            <a:ext cx="1544012" cy="338554"/>
          </a:xfrm>
          <a:prstGeom prst="rect">
            <a:avLst/>
          </a:prstGeom>
        </p:spPr>
        <p:style>
          <a:lnRef idx="2">
            <a:schemeClr val="accent2"/>
          </a:lnRef>
          <a:fillRef idx="1002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tr-TR" sz="2000" dirty="0" smtClean="0">
                <a:latin typeface="Cambria" pitchFamily="18" charset="0"/>
              </a:rPr>
              <a:t>engine </a:t>
            </a:r>
            <a:r>
              <a:rPr lang="tr-TR" sz="2000" dirty="0" err="1" smtClean="0">
                <a:latin typeface="Cambria" pitchFamily="18" charset="0"/>
              </a:rPr>
              <a:t>parts</a:t>
            </a:r>
            <a:endParaRPr lang="tr-TR" sz="2000" dirty="0">
              <a:latin typeface="Cambria" pitchFamily="18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6643702" y="5715016"/>
            <a:ext cx="1798698" cy="400110"/>
          </a:xfrm>
          <a:prstGeom prst="rect">
            <a:avLst/>
          </a:prstGeom>
        </p:spPr>
        <p:style>
          <a:lnRef idx="2">
            <a:schemeClr val="accent2"/>
          </a:lnRef>
          <a:fillRef idx="1002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2000" dirty="0" err="1" smtClean="0">
                <a:latin typeface="Cambria" pitchFamily="18" charset="0"/>
              </a:rPr>
              <a:t>marine</a:t>
            </a:r>
            <a:r>
              <a:rPr lang="tr-TR" sz="2000" dirty="0" smtClean="0">
                <a:latin typeface="Cambria" pitchFamily="18" charset="0"/>
              </a:rPr>
              <a:t> </a:t>
            </a:r>
            <a:r>
              <a:rPr lang="tr-TR" sz="2000" dirty="0" err="1" smtClean="0">
                <a:latin typeface="Cambria" pitchFamily="18" charset="0"/>
              </a:rPr>
              <a:t>vessels</a:t>
            </a:r>
            <a:endParaRPr lang="tr-TR" sz="2000" dirty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642918"/>
            <a:ext cx="3682273" cy="222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Dikdörtgen"/>
          <p:cNvSpPr/>
          <p:nvPr/>
        </p:nvSpPr>
        <p:spPr>
          <a:xfrm>
            <a:off x="4643438" y="292893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The need for weight reduction and increased engine rpm in race cars like this one has </a:t>
            </a:r>
            <a:endParaRPr lang="tr-TR" sz="1600" dirty="0" smtClean="0">
              <a:latin typeface="Cambria" pitchFamily="18" charset="0"/>
            </a:endParaRPr>
          </a:p>
          <a:p>
            <a:r>
              <a:rPr lang="en-US" sz="1600" dirty="0" smtClean="0">
                <a:latin typeface="Cambria" pitchFamily="18" charset="0"/>
              </a:rPr>
              <a:t>motivated serious research into engine valves of carbon fiber-reinforced polymer composites.</a:t>
            </a:r>
            <a:endParaRPr lang="tr-TR" sz="1600" dirty="0">
              <a:latin typeface="Cambr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428868"/>
            <a:ext cx="23812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85720" y="535782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Valves molded using the CSU team’s carbon braid-reinforced, high-temperature polyimide resin. </a:t>
            </a:r>
            <a:r>
              <a:rPr lang="en-US" sz="1600" dirty="0" err="1" smtClean="0">
                <a:latin typeface="Cambria" pitchFamily="18" charset="0"/>
              </a:rPr>
              <a:t>Soure</a:t>
            </a:r>
            <a:r>
              <a:rPr lang="en-US" sz="1600" dirty="0" smtClean="0">
                <a:latin typeface="Cambria" pitchFamily="18" charset="0"/>
              </a:rPr>
              <a:t>: D. Radford, Colorado State University</a:t>
            </a:r>
            <a:endParaRPr lang="en-US" sz="1600" dirty="0">
              <a:latin typeface="Cambria" pitchFamily="18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285720" y="621166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200" dirty="0" smtClean="0">
                <a:latin typeface="Cambria" pitchFamily="18" charset="0"/>
              </a:rPr>
              <a:t>(</a:t>
            </a:r>
            <a:r>
              <a:rPr lang="en-US" sz="1200" dirty="0" smtClean="0">
                <a:latin typeface="Cambria" pitchFamily="18" charset="0"/>
              </a:rPr>
              <a:t>http://www.compositesworld.com/articles/composite-engine-valves.aspx</a:t>
            </a:r>
            <a:r>
              <a:rPr lang="tr-TR" sz="1200" dirty="0" smtClean="0">
                <a:latin typeface="Cambria" pitchFamily="18" charset="0"/>
              </a:rPr>
              <a:t>)</a:t>
            </a:r>
            <a:endParaRPr lang="tr-TR" sz="1200" dirty="0">
              <a:latin typeface="Cambria" pitchFamily="18" charset="0"/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4572000" y="40005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200" dirty="0" smtClean="0">
                <a:latin typeface="Cambria" pitchFamily="18" charset="0"/>
              </a:rPr>
              <a:t>(</a:t>
            </a:r>
            <a:r>
              <a:rPr lang="en-US" sz="1200" dirty="0" smtClean="0">
                <a:latin typeface="Cambria" pitchFamily="18" charset="0"/>
              </a:rPr>
              <a:t>http://www.compositesworld.com/articles/composite-engine-valves.aspx</a:t>
            </a:r>
            <a:r>
              <a:rPr lang="tr-TR" sz="1200" dirty="0" smtClean="0">
                <a:latin typeface="Cambria" pitchFamily="18" charset="0"/>
              </a:rPr>
              <a:t>)</a:t>
            </a:r>
            <a:endParaRPr lang="tr-TR" sz="1200" dirty="0">
              <a:latin typeface="Cambria" pitchFamily="18" charset="0"/>
            </a:endParaRPr>
          </a:p>
        </p:txBody>
      </p:sp>
      <p:cxnSp>
        <p:nvCxnSpPr>
          <p:cNvPr id="13" name="12 Şekil"/>
          <p:cNvCxnSpPr>
            <a:stCxn id="6" idx="2"/>
            <a:endCxn id="1026" idx="1"/>
          </p:cNvCxnSpPr>
          <p:nvPr/>
        </p:nvCxnSpPr>
        <p:spPr>
          <a:xfrm rot="16200000" flipH="1">
            <a:off x="2928183" y="-246043"/>
            <a:ext cx="844931" cy="3157084"/>
          </a:xfrm>
          <a:prstGeom prst="bentConnector2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14 Dirsek Bağlayıcısı"/>
          <p:cNvCxnSpPr/>
          <p:nvPr/>
        </p:nvCxnSpPr>
        <p:spPr>
          <a:xfrm rot="10800000" flipV="1">
            <a:off x="3428992" y="2214554"/>
            <a:ext cx="1500198" cy="1143008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Producing</a:t>
            </a:r>
            <a:r>
              <a:rPr lang="tr-TR" dirty="0" smtClean="0"/>
              <a:t> OF</a:t>
            </a:r>
            <a:r>
              <a:rPr lang="en-US" dirty="0" smtClean="0"/>
              <a:t> composite</a:t>
            </a:r>
            <a:r>
              <a:rPr lang="tr-TR" dirty="0" smtClean="0"/>
              <a:t>S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Short fiber- reinforced composites</a:t>
            </a:r>
          </a:p>
          <a:p>
            <a:pPr>
              <a:buNone/>
            </a:pPr>
            <a:r>
              <a:rPr lang="en-US" sz="2000" dirty="0" smtClean="0"/>
              <a:t>                  mixing the fibers with a liquid or plastic matrix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 Polymer base composites </a:t>
            </a:r>
          </a:p>
          <a:p>
            <a:pPr>
              <a:buNone/>
            </a:pPr>
            <a:r>
              <a:rPr lang="en-US" sz="2000" dirty="0" smtClean="0"/>
              <a:t>                    Injection molding</a:t>
            </a:r>
          </a:p>
          <a:p>
            <a:pPr>
              <a:buNone/>
            </a:pPr>
            <a:r>
              <a:rPr lang="en-US" sz="2000" dirty="0" smtClean="0"/>
              <a:t>                    Spray-up method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Metal- matrix composites</a:t>
            </a:r>
          </a:p>
          <a:p>
            <a:pPr>
              <a:buNone/>
            </a:pPr>
            <a:r>
              <a:rPr lang="en-US" sz="2000" dirty="0" smtClean="0"/>
              <a:t>                  Casting</a:t>
            </a:r>
          </a:p>
          <a:p>
            <a:pPr>
              <a:buNone/>
            </a:pPr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</p:txBody>
      </p:sp>
      <p:sp>
        <p:nvSpPr>
          <p:cNvPr id="4" name="3 Sağ Ok"/>
          <p:cNvSpPr/>
          <p:nvPr/>
        </p:nvSpPr>
        <p:spPr>
          <a:xfrm>
            <a:off x="642910" y="2071678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Sağ Ok"/>
          <p:cNvSpPr/>
          <p:nvPr/>
        </p:nvSpPr>
        <p:spPr>
          <a:xfrm>
            <a:off x="642910" y="3286124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Sağ Ok"/>
          <p:cNvSpPr/>
          <p:nvPr/>
        </p:nvSpPr>
        <p:spPr>
          <a:xfrm>
            <a:off x="642910" y="3643314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Sağ Ok"/>
          <p:cNvSpPr/>
          <p:nvPr/>
        </p:nvSpPr>
        <p:spPr>
          <a:xfrm>
            <a:off x="642910" y="4714884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8272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Injection molding method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1026" name="Picture 2" descr="C:\Users\Hp\Desktop\producing the composites\injmol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7685891" cy="3643338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1357258" y="6429396"/>
            <a:ext cx="77867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 smtClean="0"/>
              <a:t>                                                                                                 </a:t>
            </a:r>
            <a:r>
              <a:rPr lang="en-US" sz="1000" dirty="0" smtClean="0"/>
              <a:t>Figure:</a:t>
            </a:r>
            <a:r>
              <a:rPr lang="tr-TR" sz="1000" dirty="0" smtClean="0"/>
              <a:t> </a:t>
            </a:r>
            <a:r>
              <a:rPr lang="en-US" sz="1000" dirty="0" smtClean="0"/>
              <a:t>www.engineershandbook.com/mfg.method/injectionmolding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 </a:t>
            </a:r>
            <a:r>
              <a:rPr lang="tr-TR" dirty="0" err="1" smtClean="0"/>
              <a:t>Spray</a:t>
            </a:r>
            <a:r>
              <a:rPr lang="tr-TR" dirty="0" smtClean="0"/>
              <a:t>-</a:t>
            </a:r>
            <a:r>
              <a:rPr lang="tr-TR" dirty="0" err="1" smtClean="0"/>
              <a:t>up</a:t>
            </a:r>
            <a:r>
              <a:rPr lang="tr-TR" dirty="0" smtClean="0"/>
              <a:t> </a:t>
            </a:r>
            <a:r>
              <a:rPr lang="tr-TR" dirty="0" err="1" smtClean="0"/>
              <a:t>method</a:t>
            </a:r>
            <a:endParaRPr lang="tr-TR" dirty="0"/>
          </a:p>
        </p:txBody>
      </p:sp>
      <p:pic>
        <p:nvPicPr>
          <p:cNvPr id="2050" name="Picture 2" descr="C:\Users\Hp\Desktop\producing the composites\spray_up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857364"/>
            <a:ext cx="6357982" cy="4000528"/>
          </a:xfrm>
          <a:prstGeom prst="rect">
            <a:avLst/>
          </a:prstGeom>
          <a:noFill/>
        </p:spPr>
      </p:pic>
      <p:sp>
        <p:nvSpPr>
          <p:cNvPr id="12" name="11 Dikdörtgen"/>
          <p:cNvSpPr/>
          <p:nvPr/>
        </p:nvSpPr>
        <p:spPr>
          <a:xfrm>
            <a:off x="4572000" y="607220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000" dirty="0" err="1" smtClean="0"/>
              <a:t>Figure</a:t>
            </a:r>
            <a:r>
              <a:rPr lang="tr-TR" sz="1000" dirty="0" smtClean="0"/>
              <a:t>:www.</a:t>
            </a:r>
            <a:r>
              <a:rPr lang="tr-TR" sz="1000" dirty="0" err="1" smtClean="0"/>
              <a:t>wacker</a:t>
            </a:r>
            <a:r>
              <a:rPr lang="tr-TR" sz="1000" dirty="0" smtClean="0"/>
              <a:t>.com/</a:t>
            </a:r>
            <a:r>
              <a:rPr lang="tr-TR" sz="1000" dirty="0" err="1" smtClean="0"/>
              <a:t>cms</a:t>
            </a:r>
            <a:r>
              <a:rPr lang="tr-TR" sz="1000" dirty="0" smtClean="0"/>
              <a:t>/</a:t>
            </a:r>
            <a:r>
              <a:rPr lang="tr-TR" sz="1000" dirty="0" err="1" smtClean="0"/>
              <a:t>sprayup</a:t>
            </a:r>
            <a:r>
              <a:rPr lang="tr-TR" sz="1000" dirty="0" smtClean="0"/>
              <a:t>.</a:t>
            </a:r>
            <a:r>
              <a:rPr lang="tr-TR" sz="1000" dirty="0" err="1" smtClean="0"/>
              <a:t>jsp</a:t>
            </a:r>
            <a:r>
              <a:rPr lang="tr-TR" dirty="0" smtClean="0"/>
              <a:t>/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sz="6000" b="1" cap="none" dirty="0" smtClean="0">
                <a:latin typeface="Monotype Corsiva" pitchFamily="66" charset="0"/>
              </a:rPr>
              <a:t>WHAT IS COMPOSITES?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sz="2800" dirty="0" smtClean="0"/>
              <a:t>  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800" dirty="0" smtClean="0"/>
              <a:t>   </a:t>
            </a:r>
            <a:r>
              <a:rPr lang="en-US" sz="3600" i="1" dirty="0" smtClean="0">
                <a:latin typeface="Monotype Corsiva" pitchFamily="66" charset="0"/>
              </a:rPr>
              <a:t>Composite materials are engineered materials made from two or more constituent materials with significantly different physical or chemical properties which remain separate and distinct on a macroscopic level within the finished structure. </a:t>
            </a:r>
            <a:endParaRPr lang="en-US" sz="36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1800" i="1" dirty="0" smtClean="0">
                <a:latin typeface="Monotype Corsiva" pitchFamily="66" charset="0"/>
                <a:hlinkClick r:id="rId3"/>
              </a:rPr>
              <a:t>http://en.wikipedia.org/wiki/Composite_material</a:t>
            </a:r>
            <a:endParaRPr lang="en-US" sz="1800" i="1" dirty="0" smtClean="0">
              <a:latin typeface="Monotype Corsiva" pitchFamily="66" charset="0"/>
            </a:endParaRPr>
          </a:p>
        </p:txBody>
      </p:sp>
      <p:sp>
        <p:nvSpPr>
          <p:cNvPr id="10244" name="Date Placeholder 3"/>
          <p:cNvSpPr txBox="1">
            <a:spLocks noGrp="1"/>
          </p:cNvSpPr>
          <p:nvPr/>
        </p:nvSpPr>
        <p:spPr bwMode="auto">
          <a:xfrm rot="5400000">
            <a:off x="7589045" y="1081881"/>
            <a:ext cx="20113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D20A7FC-3211-4603-96AD-9A58F5564E44}" type="datetime1">
              <a:rPr lang="tr-TR" sz="1200">
                <a:solidFill>
                  <a:schemeClr val="tx2"/>
                </a:solidFill>
              </a:rPr>
              <a:pPr algn="r"/>
              <a:t>11.11.2009</a:t>
            </a:fld>
            <a:endParaRPr lang="tr-TR" sz="1200" dirty="0">
              <a:solidFill>
                <a:schemeClr val="tx2"/>
              </a:solidFill>
            </a:endParaRPr>
          </a:p>
        </p:txBody>
      </p:sp>
      <p:sp>
        <p:nvSpPr>
          <p:cNvPr id="10245" name="Slide Number Placeholder 5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2E22B211-44AF-42ED-A0E2-97C6D27303B9}" type="slidenum">
              <a:rPr lang="tr-TR" sz="1400" b="1">
                <a:solidFill>
                  <a:srgbClr val="FFFFFF"/>
                </a:solidFill>
              </a:rPr>
              <a:pPr algn="ctr"/>
              <a:t>3</a:t>
            </a:fld>
            <a:endParaRPr lang="tr-TR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hand lay-up </a:t>
            </a:r>
            <a:r>
              <a:rPr lang="en-US" dirty="0" err="1" smtClean="0"/>
              <a:t>technic</a:t>
            </a:r>
            <a:endParaRPr lang="en-US" dirty="0"/>
          </a:p>
        </p:txBody>
      </p:sp>
      <p:pic>
        <p:nvPicPr>
          <p:cNvPr id="3074" name="Picture 2" descr="C:\Users\Hp\Desktop\producing the composites\hand%20lay-up-reduce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71546"/>
            <a:ext cx="3061538" cy="3357586"/>
          </a:xfrm>
          <a:prstGeom prst="rect">
            <a:avLst/>
          </a:prstGeom>
          <a:noFill/>
        </p:spPr>
      </p:pic>
      <p:pic>
        <p:nvPicPr>
          <p:cNvPr id="3075" name="Picture 3" descr="C:\Users\Hp\Desktop\producing the composites\sportscarfr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785794"/>
            <a:ext cx="1785950" cy="1678793"/>
          </a:xfrm>
          <a:prstGeom prst="rect">
            <a:avLst/>
          </a:prstGeom>
          <a:noFill/>
        </p:spPr>
      </p:pic>
      <p:cxnSp>
        <p:nvCxnSpPr>
          <p:cNvPr id="10" name="9 Düz Ok Bağlayıcısı"/>
          <p:cNvCxnSpPr/>
          <p:nvPr/>
        </p:nvCxnSpPr>
        <p:spPr>
          <a:xfrm rot="5400000" flipH="1" flipV="1">
            <a:off x="3786182" y="2285992"/>
            <a:ext cx="1571636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Düz Ok Bağlayıcısı"/>
          <p:cNvCxnSpPr/>
          <p:nvPr/>
        </p:nvCxnSpPr>
        <p:spPr>
          <a:xfrm>
            <a:off x="3929058" y="3714752"/>
            <a:ext cx="242889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C:\Users\Hp\Desktop\producing the composites\boat_h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857496"/>
            <a:ext cx="2000264" cy="1821669"/>
          </a:xfrm>
          <a:prstGeom prst="rect">
            <a:avLst/>
          </a:prstGeom>
          <a:noFill/>
        </p:spPr>
      </p:pic>
      <p:cxnSp>
        <p:nvCxnSpPr>
          <p:cNvPr id="19" name="18 Düz Ok Bağlayıcısı"/>
          <p:cNvCxnSpPr/>
          <p:nvPr/>
        </p:nvCxnSpPr>
        <p:spPr>
          <a:xfrm rot="16200000" flipH="1">
            <a:off x="3786182" y="3857628"/>
            <a:ext cx="1214446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C:\Users\Hp\Desktop\producing the composites\bor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5000636"/>
            <a:ext cx="3360034" cy="1571636"/>
          </a:xfrm>
          <a:prstGeom prst="rect">
            <a:avLst/>
          </a:prstGeom>
          <a:noFill/>
        </p:spPr>
      </p:pic>
      <p:sp>
        <p:nvSpPr>
          <p:cNvPr id="28" name="27 Dikdörtgen"/>
          <p:cNvSpPr/>
          <p:nvPr/>
        </p:nvSpPr>
        <p:spPr>
          <a:xfrm>
            <a:off x="0" y="4500570"/>
            <a:ext cx="6297621" cy="24622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sz="1000" dirty="0" err="1" smtClean="0">
                <a:solidFill>
                  <a:prstClr val="black"/>
                </a:solidFill>
              </a:rPr>
              <a:t>Figure:www.flexidynamic.com</a:t>
            </a:r>
            <a:r>
              <a:rPr lang="en-US" sz="1000" dirty="0" smtClean="0">
                <a:solidFill>
                  <a:prstClr val="black"/>
                </a:solidFill>
              </a:rPr>
              <a:t>/method</a:t>
            </a:r>
            <a:endParaRPr lang="en-US" dirty="0"/>
          </a:p>
        </p:txBody>
      </p:sp>
      <p:sp>
        <p:nvSpPr>
          <p:cNvPr id="34" name="33 Metin kutusu"/>
          <p:cNvSpPr txBox="1"/>
          <p:nvPr/>
        </p:nvSpPr>
        <p:spPr>
          <a:xfrm>
            <a:off x="500034" y="5143512"/>
            <a:ext cx="3286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tr-TR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The simplest and oldest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 Low volume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 Labor  intensive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</a:rPr>
              <a:t> For  large components</a:t>
            </a:r>
          </a:p>
          <a:p>
            <a:pPr>
              <a:buFont typeface="Wingdings" pitchFamily="2" charset="2"/>
              <a:buChar char="§"/>
            </a:pPr>
            <a:endParaRPr lang="tr-T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Pressure bag molding</a:t>
            </a:r>
            <a:endParaRPr lang="en-US" dirty="0"/>
          </a:p>
        </p:txBody>
      </p:sp>
      <p:pic>
        <p:nvPicPr>
          <p:cNvPr id="4098" name="Picture 2" descr="C:\Users\Hp\Desktop\producing the composites\basic_layup_component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7467600" cy="2573295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2071670" y="3786190"/>
            <a:ext cx="60721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                                                                     </a:t>
            </a:r>
            <a:r>
              <a:rPr lang="en-US" sz="1000" dirty="0" err="1" smtClean="0"/>
              <a:t>figure:www.nextcraft.com</a:t>
            </a:r>
            <a:r>
              <a:rPr lang="en-US" sz="1000" dirty="0" smtClean="0"/>
              <a:t>/media/</a:t>
            </a:r>
            <a:r>
              <a:rPr lang="en-US" sz="1000" dirty="0" err="1" smtClean="0"/>
              <a:t>rc_tips</a:t>
            </a:r>
            <a:r>
              <a:rPr lang="en-US" sz="1000" dirty="0" smtClean="0"/>
              <a:t>/</a:t>
            </a:r>
            <a:r>
              <a:rPr lang="en-US" sz="1000" dirty="0" err="1" smtClean="0"/>
              <a:t>vacuum_bag_tests</a:t>
            </a:r>
            <a:endParaRPr lang="en-US" sz="1000" dirty="0"/>
          </a:p>
        </p:txBody>
      </p:sp>
      <p:sp>
        <p:nvSpPr>
          <p:cNvPr id="6" name="5 Dikdörtgen"/>
          <p:cNvSpPr/>
          <p:nvPr/>
        </p:nvSpPr>
        <p:spPr>
          <a:xfrm>
            <a:off x="500034" y="4500570"/>
            <a:ext cx="75724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sz="1600" dirty="0" smtClean="0"/>
              <a:t>High pressure, usually 30 to 50 psi, gases or vacuum and excess resin are introduced to force the plies together for good bonding during </a:t>
            </a:r>
            <a:r>
              <a:rPr lang="en-US" sz="1600" dirty="0" err="1" smtClean="0"/>
              <a:t>curiying</a:t>
            </a:r>
            <a:r>
              <a:rPr lang="en-US" sz="1600" dirty="0" smtClean="0"/>
              <a:t>.</a:t>
            </a:r>
          </a:p>
          <a:p>
            <a:pPr algn="ctr"/>
            <a:endParaRPr lang="en-US" sz="1600" dirty="0" smtClean="0"/>
          </a:p>
          <a:p>
            <a:pPr algn="ctr">
              <a:buFont typeface="Wingdings" pitchFamily="2" charset="2"/>
              <a:buChar char="ü"/>
            </a:pPr>
            <a:r>
              <a:rPr lang="en-US" sz="1600" dirty="0" smtClean="0"/>
              <a:t>By this technique, large polymer matrix component for the skins of military aircraft, tanks, containers, wind turbine blades have been produced.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Matched die molding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tr-TR" dirty="0" smtClean="0"/>
          </a:p>
          <a:p>
            <a:pPr algn="ctr"/>
            <a:r>
              <a:rPr lang="en-US" dirty="0" smtClean="0"/>
              <a:t>Short fibers or mats are placed in two part die,</a:t>
            </a:r>
            <a:r>
              <a:rPr lang="tr-TR" dirty="0" smtClean="0"/>
              <a:t> </a:t>
            </a:r>
            <a:r>
              <a:rPr lang="en-US" dirty="0" smtClean="0"/>
              <a:t>when die is closed the composite shape is formed.</a:t>
            </a:r>
          </a:p>
          <a:p>
            <a:endParaRPr lang="tr-TR" dirty="0" smtClean="0"/>
          </a:p>
          <a:p>
            <a:endParaRPr lang="tr-TR" dirty="0" smtClean="0"/>
          </a:p>
          <a:p>
            <a:pPr algn="r">
              <a:buNone/>
            </a:pPr>
            <a:r>
              <a:rPr lang="en-US" dirty="0" smtClean="0"/>
              <a:t>This method is used for </a:t>
            </a:r>
            <a:r>
              <a:rPr lang="en-US" b="1" u="sng" dirty="0" smtClean="0">
                <a:solidFill>
                  <a:schemeClr val="accent1"/>
                </a:solidFill>
              </a:rPr>
              <a:t>thermoplastics.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3 Sağ Ok"/>
          <p:cNvSpPr/>
          <p:nvPr/>
        </p:nvSpPr>
        <p:spPr>
          <a:xfrm>
            <a:off x="857224" y="407194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Filament winding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en-US" sz="1800" dirty="0" smtClean="0"/>
              <a:t>Fibers are wrapped around the mandrel.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sz="1800" dirty="0" smtClean="0"/>
              <a:t>The f</a:t>
            </a:r>
            <a:r>
              <a:rPr lang="tr-TR" sz="1800" dirty="0" smtClean="0"/>
              <a:t>i</a:t>
            </a:r>
            <a:r>
              <a:rPr lang="en-US" sz="1800" dirty="0" smtClean="0"/>
              <a:t>lament is supplied in the polymer matrix resin prior or around the fiber.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sz="1800" dirty="0" smtClean="0"/>
              <a:t>Curing is completes the production of the high performance composite.</a:t>
            </a:r>
          </a:p>
          <a:p>
            <a:pPr marL="457200" indent="-457200" algn="r">
              <a:buFont typeface="+mj-lt"/>
              <a:buAutoNum type="arabicPeriod"/>
            </a:pPr>
            <a:endParaRPr lang="tr-TR" sz="1800" dirty="0"/>
          </a:p>
        </p:txBody>
      </p:sp>
      <p:pic>
        <p:nvPicPr>
          <p:cNvPr id="5122" name="Picture 2" descr="C:\Users\Hp\Desktop\producing the composites\fig13-filament_wind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786190"/>
            <a:ext cx="3357554" cy="2283137"/>
          </a:xfrm>
          <a:prstGeom prst="rect">
            <a:avLst/>
          </a:prstGeom>
          <a:noFill/>
        </p:spPr>
      </p:pic>
      <p:sp>
        <p:nvSpPr>
          <p:cNvPr id="8" name="7 Dikdörtgen"/>
          <p:cNvSpPr/>
          <p:nvPr/>
        </p:nvSpPr>
        <p:spPr>
          <a:xfrm>
            <a:off x="714348" y="621508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Figure:</a:t>
            </a:r>
            <a:r>
              <a:rPr lang="tr-TR" sz="1000" dirty="0" smtClean="0"/>
              <a:t> </a:t>
            </a:r>
            <a:r>
              <a:rPr lang="en-US" sz="1000" dirty="0" smtClean="0"/>
              <a:t>www..addax.com/images/technology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YouTube - Ottoman (Turkish) Bow.mpg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6572272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2643174" y="6581001"/>
            <a:ext cx="3663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http://www.youtube.com/watch?v=wb1kor4RuPA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0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6"/>
          <p:cNvSpPr>
            <a:spLocks noGrp="1"/>
          </p:cNvSpPr>
          <p:nvPr>
            <p:ph type="dt" sz="half" idx="4294967295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B268B08-02F5-4D7A-8999-4A2C13730C0C}" type="datetime1">
              <a:rPr lang="tr-TR"/>
              <a:pPr>
                <a:defRPr/>
              </a:pPr>
              <a:t>11.11.2009</a:t>
            </a:fld>
            <a:endParaRPr lang="tr-T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143900" y="5786454"/>
            <a:ext cx="609600" cy="5207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fld id="{DB3E6D1D-628E-4197-B0A6-84B677C56C08}" type="slidenum">
              <a:rPr lang="tr-TR">
                <a:solidFill>
                  <a:schemeClr val="bg1">
                    <a:lumMod val="85000"/>
                  </a:schemeClr>
                </a:solidFill>
              </a:rPr>
              <a:pPr algn="ctr">
                <a:defRPr/>
              </a:pPr>
              <a:t>4</a:t>
            </a:fld>
            <a:endParaRPr lang="tr-TR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2772" name="Picture 4" descr="180px-Kohlenstofffasermatte">
            <a:hlinkClick r:id="rId2"/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116013" y="549275"/>
            <a:ext cx="6337300" cy="4003675"/>
          </a:xfrm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900113" y="4724400"/>
            <a:ext cx="68468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tr-TR" sz="2400" dirty="0">
                <a:latin typeface="Monotype Corsiva" pitchFamily="66" charset="0"/>
              </a:rPr>
              <a:t>A </a:t>
            </a:r>
            <a:r>
              <a:rPr lang="tr-TR" sz="2400" dirty="0" err="1">
                <a:latin typeface="Monotype Corsiva" pitchFamily="66" charset="0"/>
              </a:rPr>
              <a:t>cloth</a:t>
            </a:r>
            <a:r>
              <a:rPr lang="tr-TR" sz="2400" dirty="0">
                <a:latin typeface="Monotype Corsiva" pitchFamily="66" charset="0"/>
              </a:rPr>
              <a:t> of </a:t>
            </a:r>
            <a:r>
              <a:rPr lang="tr-TR" sz="2400" dirty="0" err="1">
                <a:latin typeface="Monotype Corsiva" pitchFamily="66" charset="0"/>
              </a:rPr>
              <a:t>woven</a:t>
            </a:r>
            <a:r>
              <a:rPr lang="tr-TR" sz="2400" dirty="0">
                <a:latin typeface="Monotype Corsiva" pitchFamily="66" charset="0"/>
              </a:rPr>
              <a:t> </a:t>
            </a:r>
            <a:r>
              <a:rPr lang="tr-TR" sz="2400" dirty="0" err="1">
                <a:latin typeface="Monotype Corsiva" pitchFamily="66" charset="0"/>
              </a:rPr>
              <a:t>carbon</a:t>
            </a:r>
            <a:r>
              <a:rPr lang="tr-TR" sz="2400" dirty="0">
                <a:latin typeface="Monotype Corsiva" pitchFamily="66" charset="0"/>
              </a:rPr>
              <a:t> fiber </a:t>
            </a:r>
            <a:r>
              <a:rPr lang="tr-TR" sz="2400" dirty="0" err="1">
                <a:latin typeface="Monotype Corsiva" pitchFamily="66" charset="0"/>
              </a:rPr>
              <a:t>filaments</a:t>
            </a:r>
            <a:r>
              <a:rPr lang="tr-TR" sz="2400" dirty="0">
                <a:latin typeface="Monotype Corsiva" pitchFamily="66" charset="0"/>
              </a:rPr>
              <a:t>, a </a:t>
            </a:r>
            <a:r>
              <a:rPr lang="tr-TR" sz="2400" dirty="0" err="1">
                <a:latin typeface="Monotype Corsiva" pitchFamily="66" charset="0"/>
              </a:rPr>
              <a:t>common</a:t>
            </a:r>
            <a:r>
              <a:rPr lang="tr-TR" sz="2400" dirty="0">
                <a:latin typeface="Monotype Corsiva" pitchFamily="66" charset="0"/>
              </a:rPr>
              <a:t> element in </a:t>
            </a:r>
          </a:p>
          <a:p>
            <a:pPr eaLnBrk="0" hangingPunct="0"/>
            <a:r>
              <a:rPr lang="tr-TR" sz="2400" dirty="0" err="1">
                <a:latin typeface="Monotype Corsiva" pitchFamily="66" charset="0"/>
              </a:rPr>
              <a:t>composite</a:t>
            </a:r>
            <a:r>
              <a:rPr lang="tr-TR" sz="2400" dirty="0">
                <a:latin typeface="Monotype Corsiva" pitchFamily="66" charset="0"/>
              </a:rPr>
              <a:t> </a:t>
            </a:r>
            <a:r>
              <a:rPr lang="tr-TR" sz="2400" dirty="0" err="1">
                <a:latin typeface="Monotype Corsiva" pitchFamily="66" charset="0"/>
              </a:rPr>
              <a:t>materials</a:t>
            </a:r>
            <a:endParaRPr lang="tr-TR" sz="2400" dirty="0">
              <a:latin typeface="Monotype Corsiva" pitchFamily="66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116013" y="5805488"/>
            <a:ext cx="4198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tr-TR">
                <a:latin typeface="Monotype Corsiva" pitchFamily="66" charset="0"/>
                <a:hlinkClick r:id="rId4"/>
              </a:rPr>
              <a:t>http://en.wikipedia.org/wiki/Composite_material</a:t>
            </a:r>
            <a:endParaRPr lang="tr-TR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6"/>
          <p:cNvSpPr>
            <a:spLocks noGrp="1"/>
          </p:cNvSpPr>
          <p:nvPr>
            <p:ph type="dt" sz="half" idx="4294967295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B4BA66C-ABA2-4443-87BE-B30FC15DA450}" type="datetime1">
              <a:rPr lang="tr-TR"/>
              <a:pPr>
                <a:defRPr/>
              </a:pPr>
              <a:t>11.11.2009</a:t>
            </a:fld>
            <a:endParaRPr lang="tr-TR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00042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tr-TR" sz="5400" b="1" cap="none" dirty="0" smtClean="0">
                <a:latin typeface="Monotype Corsiva" pitchFamily="66" charset="0"/>
              </a:rPr>
              <a:t>PROPERTIES OF COMPOSITES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0034" y="1714488"/>
            <a:ext cx="7901014" cy="472440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F"/>
            </a:pPr>
            <a:r>
              <a:rPr lang="en-US" sz="3200" dirty="0" smtClean="0">
                <a:latin typeface="Monotype Corsiva" pitchFamily="66" charset="0"/>
              </a:rPr>
              <a:t>Specific strength</a:t>
            </a:r>
            <a:r>
              <a:rPr lang="en-US" sz="3200" baseline="30000" dirty="0" smtClean="0">
                <a:latin typeface="Monotype Corsiva" pitchFamily="66" charset="0"/>
              </a:rPr>
              <a:t>[1]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F"/>
            </a:pPr>
            <a:r>
              <a:rPr lang="en-US" sz="3200" dirty="0" smtClean="0">
                <a:latin typeface="Monotype Corsiva" pitchFamily="66" charset="0"/>
              </a:rPr>
              <a:t>Expense</a:t>
            </a:r>
            <a:r>
              <a:rPr lang="en-US" sz="3200" baseline="30000" dirty="0" smtClean="0">
                <a:latin typeface="Monotype Corsiva" pitchFamily="66" charset="0"/>
              </a:rPr>
              <a:t>[1]</a:t>
            </a:r>
            <a:endParaRPr lang="en-US" sz="3200" dirty="0" smtClean="0"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F"/>
            </a:pPr>
            <a:r>
              <a:rPr lang="en-US" sz="3200" dirty="0" smtClean="0">
                <a:latin typeface="Monotype Corsiva" pitchFamily="66" charset="0"/>
              </a:rPr>
              <a:t>Application</a:t>
            </a:r>
            <a:r>
              <a:rPr lang="en-US" sz="3200" baseline="30000" dirty="0" smtClean="0">
                <a:latin typeface="Monotype Corsiva" pitchFamily="66" charset="0"/>
              </a:rPr>
              <a:t>[1]</a:t>
            </a:r>
            <a:endParaRPr lang="en-US" sz="3200" dirty="0" smtClean="0"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F"/>
            </a:pPr>
            <a:r>
              <a:rPr lang="en-US" sz="3200" dirty="0" smtClean="0">
                <a:latin typeface="Monotype Corsiva" pitchFamily="66" charset="0"/>
              </a:rPr>
              <a:t>Processability</a:t>
            </a:r>
            <a:r>
              <a:rPr lang="en-US" sz="3200" baseline="30000" dirty="0" smtClean="0">
                <a:latin typeface="Monotype Corsiva" pitchFamily="66" charset="0"/>
              </a:rPr>
              <a:t>[1]</a:t>
            </a:r>
            <a:endParaRPr lang="en-US" sz="3200" dirty="0" smtClean="0"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F"/>
            </a:pPr>
            <a:r>
              <a:rPr lang="en-US" sz="3200" dirty="0" smtClean="0">
                <a:latin typeface="Monotype Corsiva" pitchFamily="66" charset="0"/>
              </a:rPr>
              <a:t>Orthotropic </a:t>
            </a:r>
            <a:r>
              <a:rPr lang="en-US" sz="3200" baseline="30000" dirty="0" smtClean="0">
                <a:latin typeface="Monotype Corsiva" pitchFamily="66" charset="0"/>
              </a:rPr>
              <a:t>[2]</a:t>
            </a:r>
            <a:endParaRPr lang="en-US" sz="3200" dirty="0" smtClean="0"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F"/>
            </a:pPr>
            <a:r>
              <a:rPr lang="en-US" sz="3200" dirty="0" smtClean="0">
                <a:latin typeface="Monotype Corsiva" pitchFamily="66" charset="0"/>
              </a:rPr>
              <a:t>Inhomogeneous</a:t>
            </a:r>
            <a:r>
              <a:rPr lang="en-US" sz="3200" baseline="30000" dirty="0" smtClean="0">
                <a:latin typeface="Monotype Corsiva" pitchFamily="66" charset="0"/>
              </a:rPr>
              <a:t>[3]</a:t>
            </a:r>
            <a:endParaRPr lang="en-US" sz="3200" dirty="0" smtClean="0"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F"/>
            </a:pPr>
            <a:r>
              <a:rPr lang="en-US" sz="3200" dirty="0" smtClean="0">
                <a:latin typeface="Monotype Corsiva" pitchFamily="66" charset="0"/>
              </a:rPr>
              <a:t>Do not dissolve or merge completely into another</a:t>
            </a:r>
            <a:r>
              <a:rPr lang="en-US" sz="3200" baseline="30000" dirty="0" smtClean="0">
                <a:latin typeface="Monotype Corsiva" pitchFamily="66" charset="0"/>
              </a:rPr>
              <a:t>[4]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>
                <a:latin typeface="Monotype Corsiva" pitchFamily="66" charset="0"/>
              </a:rPr>
              <a:t>[1]</a:t>
            </a:r>
            <a:r>
              <a:rPr lang="en-US" sz="1800" dirty="0" smtClean="0">
                <a:latin typeface="Monotype Corsiva" pitchFamily="66" charset="0"/>
                <a:hlinkClick r:id="rId2"/>
              </a:rPr>
              <a:t>http://www.pslc.ws/macrog/mpm/analysis/general.htm</a:t>
            </a:r>
            <a:endParaRPr lang="en-US" sz="1800" dirty="0" smtClean="0"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>
                <a:latin typeface="Monotype Corsiva" pitchFamily="66" charset="0"/>
              </a:rPr>
              <a:t>[2]</a:t>
            </a:r>
            <a:r>
              <a:rPr lang="en-US" sz="1800" dirty="0" smtClean="0">
                <a:latin typeface="Monotype Corsiva" pitchFamily="66" charset="0"/>
                <a:hlinkClick r:id="rId3"/>
              </a:rPr>
              <a:t>http://en.wikipedia.org/wiki/Composite_material</a:t>
            </a:r>
            <a:endParaRPr lang="en-US" sz="1800" dirty="0" smtClean="0"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>
                <a:latin typeface="Monotype Corsiva" pitchFamily="66" charset="0"/>
              </a:rPr>
              <a:t>[3] </a:t>
            </a:r>
            <a:r>
              <a:rPr lang="en-US" sz="1800" dirty="0" smtClean="0">
                <a:latin typeface="Monotype Corsiva" pitchFamily="66" charset="0"/>
                <a:hlinkClick r:id="rId4"/>
              </a:rPr>
              <a:t>http://www.sonatest.com/applications/Composite%20Materials.html</a:t>
            </a:r>
            <a:endParaRPr lang="en-US" sz="1800" dirty="0" smtClean="0"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>
                <a:latin typeface="Monotype Corsiva" pitchFamily="66" charset="0"/>
              </a:rPr>
              <a:t>[4] </a:t>
            </a:r>
            <a:r>
              <a:rPr lang="en-US" sz="1800" dirty="0" smtClean="0">
                <a:latin typeface="Monotype Corsiva" pitchFamily="66" charset="0"/>
                <a:hlinkClick r:id="rId5"/>
              </a:rPr>
              <a:t>http://www.unitedcomposites.net/usapages/whycomposites2.htm</a:t>
            </a:r>
            <a:endParaRPr lang="en-US" sz="1800" dirty="0" smtClean="0"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1800" dirty="0" smtClean="0">
              <a:latin typeface="Monotype Corsiva" pitchFamily="66" charset="0"/>
            </a:endParaRPr>
          </a:p>
        </p:txBody>
      </p:sp>
      <p:sp>
        <p:nvSpPr>
          <p:cNvPr id="13317" name="Slide Number Placeholder 5"/>
          <p:cNvSpPr txBox="1">
            <a:spLocks noGrp="1"/>
          </p:cNvSpPr>
          <p:nvPr/>
        </p:nvSpPr>
        <p:spPr bwMode="auto">
          <a:xfrm>
            <a:off x="8143900" y="5715016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AE7034E9-3B57-4EF1-A1DD-C8F24D355FF3}" type="slidenum">
              <a:rPr lang="tr-TR" sz="1400" b="1">
                <a:solidFill>
                  <a:srgbClr val="FFFFFF"/>
                </a:solidFill>
              </a:rPr>
              <a:pPr algn="ctr"/>
              <a:t>5</a:t>
            </a:fld>
            <a:endParaRPr lang="tr-TR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6"/>
          <p:cNvSpPr>
            <a:spLocks noGrp="1"/>
          </p:cNvSpPr>
          <p:nvPr>
            <p:ph type="dt" sz="quarter" idx="4294967295"/>
          </p:nvPr>
        </p:nvSpPr>
        <p:spPr bwMode="auto">
          <a:xfrm rot="5400000">
            <a:off x="7589045" y="1081881"/>
            <a:ext cx="2011362" cy="384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6F22FD63-7484-4981-8985-303E53D858C2}" type="datetime1">
              <a:rPr lang="tr-TR" smtClean="0"/>
              <a:pPr/>
              <a:t>11.11.2009</a:t>
            </a:fld>
            <a:endParaRPr lang="tr-TR" smtClean="0"/>
          </a:p>
        </p:txBody>
      </p:sp>
      <p:sp>
        <p:nvSpPr>
          <p:cNvPr id="13315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34D8243-175D-4393-BEB6-A34AAA260CA0}" type="slidenum">
              <a:rPr lang="tr-TR" smtClean="0"/>
              <a:pPr/>
              <a:t>6</a:t>
            </a:fld>
            <a:endParaRPr lang="tr-TR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57188"/>
            <a:ext cx="7467600" cy="19192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sz="5400" b="1" cap="none" smtClean="0">
                <a:latin typeface="Monotype Corsiva" pitchFamily="66" charset="0"/>
              </a:rPr>
              <a:t>APPLICATION OF COMPOSITES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565400"/>
            <a:ext cx="8229600" cy="429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F"/>
            </a:pPr>
            <a:r>
              <a:rPr lang="tr-TR" sz="3600" i="1" smtClean="0">
                <a:latin typeface="Monotype Corsiva" pitchFamily="66" charset="0"/>
              </a:rPr>
              <a:t>aircraft industry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F"/>
            </a:pPr>
            <a:r>
              <a:rPr lang="tr-TR" sz="3600" i="1" smtClean="0">
                <a:latin typeface="Monotype Corsiva" pitchFamily="66" charset="0"/>
              </a:rPr>
              <a:t>space industry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F"/>
            </a:pPr>
            <a:r>
              <a:rPr lang="tr-TR" sz="3600" i="1" smtClean="0">
                <a:latin typeface="Monotype Corsiva" pitchFamily="66" charset="0"/>
              </a:rPr>
              <a:t>auto and transportation industry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F"/>
            </a:pPr>
            <a:r>
              <a:rPr lang="tr-TR" sz="3600" i="1" smtClean="0">
                <a:latin typeface="Monotype Corsiva" pitchFamily="66" charset="0"/>
              </a:rPr>
              <a:t>utility industry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F"/>
            </a:pPr>
            <a:r>
              <a:rPr lang="tr-TR" sz="3600" i="1" smtClean="0">
                <a:latin typeface="Monotype Corsiva" pitchFamily="66" charset="0"/>
              </a:rPr>
              <a:t>chemical industry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1800" i="1" smtClean="0"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i="1" smtClean="0">
                <a:latin typeface="Monotype Corsiva" pitchFamily="66" charset="0"/>
                <a:hlinkClick r:id="rId2"/>
              </a:rPr>
              <a:t>http://www.quakewrap.com/frp%20papers/Application-of-Composites-in-Infrastructure-Part-I-and-II-(a-brief-report-on-materials-and-construction).pdf</a:t>
            </a:r>
            <a:endParaRPr lang="tr-TR" sz="1800" i="1" smtClean="0">
              <a:latin typeface="Monotype Corsiva" pitchFamily="66" charset="0"/>
            </a:endParaRPr>
          </a:p>
        </p:txBody>
      </p:sp>
      <p:sp>
        <p:nvSpPr>
          <p:cNvPr id="13318" name="Date Placeholder 3"/>
          <p:cNvSpPr txBox="1">
            <a:spLocks noGrp="1"/>
          </p:cNvSpPr>
          <p:nvPr/>
        </p:nvSpPr>
        <p:spPr bwMode="auto">
          <a:xfrm rot="5400000">
            <a:off x="7589045" y="1081881"/>
            <a:ext cx="20113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B954BE1-9AD1-4518-8A4F-3B2056E71005}" type="datetime1">
              <a:rPr lang="tr-TR" sz="1200">
                <a:solidFill>
                  <a:schemeClr val="tx2"/>
                </a:solidFill>
              </a:rPr>
              <a:pPr algn="r"/>
              <a:t>11.11.2009</a:t>
            </a:fld>
            <a:endParaRPr lang="tr-TR" sz="1200">
              <a:solidFill>
                <a:schemeClr val="tx2"/>
              </a:solidFill>
            </a:endParaRPr>
          </a:p>
        </p:txBody>
      </p:sp>
      <p:sp>
        <p:nvSpPr>
          <p:cNvPr id="13319" name="Slide Number Placeholder 5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57C5C6C1-EFBD-4965-93B5-49EF7E2C2447}" type="slidenum">
              <a:rPr lang="tr-TR" sz="1400" b="1">
                <a:solidFill>
                  <a:srgbClr val="FFFFFF"/>
                </a:solidFill>
              </a:rPr>
              <a:pPr algn="ctr"/>
              <a:t>6</a:t>
            </a:fld>
            <a:endParaRPr lang="tr-TR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6"/>
          <p:cNvSpPr>
            <a:spLocks noGrp="1"/>
          </p:cNvSpPr>
          <p:nvPr>
            <p:ph type="dt" sz="quarter" idx="4294967295"/>
          </p:nvPr>
        </p:nvSpPr>
        <p:spPr bwMode="auto">
          <a:xfrm rot="5400000">
            <a:off x="7589045" y="1081881"/>
            <a:ext cx="2011362" cy="384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32123DA3-7613-42F3-999C-AF72CDFC626C}" type="datetime1">
              <a:rPr lang="tr-TR" smtClean="0"/>
              <a:pPr/>
              <a:t>11.11.2009</a:t>
            </a:fld>
            <a:endParaRPr lang="tr-TR" smtClean="0"/>
          </a:p>
        </p:txBody>
      </p:sp>
      <p:sp>
        <p:nvSpPr>
          <p:cNvPr id="14339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4E4E652-661C-4D55-AC93-F036BBE38A21}" type="slidenum">
              <a:rPr lang="tr-TR" smtClean="0"/>
              <a:pPr/>
              <a:t>7</a:t>
            </a:fld>
            <a:endParaRPr lang="tr-TR" smtClean="0"/>
          </a:p>
        </p:txBody>
      </p:sp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7467600" cy="7778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tr-TR" sz="4800" b="1" cap="none" smtClean="0">
                <a:latin typeface="Monotype Corsiva" pitchFamily="66" charset="0"/>
              </a:rPr>
              <a:t>some examples of composites</a:t>
            </a:r>
          </a:p>
        </p:txBody>
      </p:sp>
      <p:sp>
        <p:nvSpPr>
          <p:cNvPr id="1434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96975"/>
            <a:ext cx="7467600" cy="5276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F"/>
            </a:pPr>
            <a:r>
              <a:rPr lang="tr-TR" sz="2800" i="1" smtClean="0">
                <a:latin typeface="Monotype Corsiva" pitchFamily="66" charset="0"/>
              </a:rPr>
              <a:t>civil infrastructure such as bridges, roads, earthquake retrofitting of buildings etc. </a:t>
            </a:r>
            <a:endParaRPr lang="tr-TR" sz="2800" i="1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F"/>
            </a:pPr>
            <a:r>
              <a:rPr lang="tr-TR" sz="2800" i="1" smtClean="0">
                <a:latin typeface="Monotype Corsiva" pitchFamily="66" charset="0"/>
              </a:rPr>
              <a:t>various aircraft, helicopters and rockets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F"/>
            </a:pPr>
            <a:r>
              <a:rPr lang="tr-TR" sz="2800" i="1" smtClean="0">
                <a:latin typeface="Monotype Corsiva" pitchFamily="66" charset="0"/>
              </a:rPr>
              <a:t>engine parts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F"/>
            </a:pPr>
            <a:r>
              <a:rPr lang="tr-TR" sz="2800" i="1" smtClean="0">
                <a:latin typeface="Monotype Corsiva" pitchFamily="66" charset="0"/>
              </a:rPr>
              <a:t>marine vessels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F"/>
            </a:pPr>
            <a:r>
              <a:rPr lang="tr-TR" sz="2800" i="1" smtClean="0">
                <a:latin typeface="Monotype Corsiva" pitchFamily="66" charset="0"/>
              </a:rPr>
              <a:t>sports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F"/>
            </a:pPr>
            <a:r>
              <a:rPr lang="tr-TR" sz="2800" i="1" smtClean="0">
                <a:latin typeface="Monotype Corsiva" pitchFamily="66" charset="0"/>
              </a:rPr>
              <a:t>printed circuit board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F"/>
            </a:pPr>
            <a:r>
              <a:rPr lang="tr-TR" sz="2800" i="1" smtClean="0">
                <a:latin typeface="Monotype Corsiva" pitchFamily="66" charset="0"/>
              </a:rPr>
              <a:t>large trucks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F"/>
            </a:pPr>
            <a:r>
              <a:rPr lang="tr-TR" sz="2800" i="1" smtClean="0">
                <a:latin typeface="Monotype Corsiva" pitchFamily="66" charset="0"/>
              </a:rPr>
              <a:t>shipping containers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F"/>
            </a:pPr>
            <a:r>
              <a:rPr lang="tr-TR" sz="2800" i="1" smtClean="0">
                <a:latin typeface="Monotype Corsiva" pitchFamily="66" charset="0"/>
              </a:rPr>
              <a:t>tank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F"/>
            </a:pPr>
            <a:r>
              <a:rPr lang="tr-TR" sz="2800" i="1" smtClean="0">
                <a:latin typeface="Monotype Corsiva" pitchFamily="66" charset="0"/>
              </a:rPr>
              <a:t>ships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F"/>
            </a:pPr>
            <a:endParaRPr lang="tr-TR" sz="2800" i="1" smtClean="0"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F"/>
            </a:pPr>
            <a:endParaRPr lang="tr-TR" sz="3600" i="1" smtClean="0">
              <a:latin typeface="Monotype Corsiva" pitchFamily="66" charset="0"/>
            </a:endParaRPr>
          </a:p>
          <a:p>
            <a:pPr>
              <a:lnSpc>
                <a:spcPct val="90000"/>
              </a:lnSpc>
            </a:pPr>
            <a:endParaRPr lang="tr-TR" smtClean="0"/>
          </a:p>
        </p:txBody>
      </p:sp>
      <p:sp>
        <p:nvSpPr>
          <p:cNvPr id="14342" name="Rectangle 4"/>
          <p:cNvSpPr>
            <a:spLocks noChangeArrowheads="1"/>
          </p:cNvSpPr>
          <p:nvPr/>
        </p:nvSpPr>
        <p:spPr bwMode="auto">
          <a:xfrm rot="-10552250">
            <a:off x="1085850" y="5980113"/>
            <a:ext cx="4573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i="1">
              <a:hlinkClick r:id="rId2"/>
            </a:endParaRPr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323850" y="6092825"/>
            <a:ext cx="74803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tr-TR" i="1">
                <a:hlinkClick r:id="rId2"/>
              </a:rPr>
              <a:t>http://www.quakewrap.com/frp%20papers/Application-of-Composites-in-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tr-TR" i="1">
                <a:hlinkClick r:id="rId2"/>
              </a:rPr>
              <a:t>Infrastructure-Part-I-and-II-(a-brief-report-on-materials-and-construction).pdf</a:t>
            </a:r>
            <a:endParaRPr lang="tr-TR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6"/>
          <p:cNvSpPr>
            <a:spLocks noGrp="1"/>
          </p:cNvSpPr>
          <p:nvPr>
            <p:ph type="dt" sz="quarter" idx="4294967295"/>
          </p:nvPr>
        </p:nvSpPr>
        <p:spPr bwMode="auto">
          <a:xfrm rot="5400000">
            <a:off x="7589045" y="1081881"/>
            <a:ext cx="2011362" cy="384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46DA8AE6-AE62-4815-95A7-47FA274AD49B}" type="datetime1">
              <a:rPr lang="tr-TR" smtClean="0"/>
              <a:pPr/>
              <a:t>11.11.2009</a:t>
            </a:fld>
            <a:endParaRPr lang="tr-TR" smtClean="0"/>
          </a:p>
        </p:txBody>
      </p:sp>
      <p:sp>
        <p:nvSpPr>
          <p:cNvPr id="15363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D369E40-CC0D-4C1C-88C4-2F1B628D5219}" type="slidenum">
              <a:rPr lang="tr-TR" smtClean="0"/>
              <a:pPr/>
              <a:t>8</a:t>
            </a:fld>
            <a:endParaRPr lang="tr-TR" smtClean="0"/>
          </a:p>
        </p:txBody>
      </p:sp>
      <p:pic>
        <p:nvPicPr>
          <p:cNvPr id="15364" name="Picture 4" descr="Composites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549275"/>
            <a:ext cx="6624637" cy="4887913"/>
          </a:xfrm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9750" y="6021388"/>
            <a:ext cx="7185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tr-TR">
                <a:latin typeface="Monotype Corsiva" pitchFamily="66" charset="0"/>
                <a:hlinkClick r:id="rId3"/>
              </a:rPr>
              <a:t>http://www.advancedthermalsupplies.com.au/im/CompositeMaterials/Composites1.gif</a:t>
            </a:r>
            <a:endParaRPr lang="tr-TR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6"/>
          <p:cNvSpPr>
            <a:spLocks noGrp="1"/>
          </p:cNvSpPr>
          <p:nvPr>
            <p:ph type="dt" sz="quarter" idx="4294967295"/>
          </p:nvPr>
        </p:nvSpPr>
        <p:spPr bwMode="auto">
          <a:xfrm rot="5400000">
            <a:off x="7589045" y="1081881"/>
            <a:ext cx="2011362" cy="384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E24C297E-D141-460D-8768-8DF6C6B62FF5}" type="datetime1">
              <a:rPr lang="tr-TR" smtClean="0"/>
              <a:pPr/>
              <a:t>11.11.2009</a:t>
            </a:fld>
            <a:endParaRPr lang="tr-TR" smtClean="0"/>
          </a:p>
        </p:txBody>
      </p:sp>
      <p:sp>
        <p:nvSpPr>
          <p:cNvPr id="16387" name="Slide Number Placeholder 8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08036FA-465E-440A-8FA2-BBE3F4C6B2C2}" type="slidenum">
              <a:rPr lang="tr-TR" smtClean="0"/>
              <a:pPr/>
              <a:t>9</a:t>
            </a:fld>
            <a:endParaRPr lang="tr-TR" smtClean="0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tr-TR" sz="5400" b="1" cap="none" smtClean="0">
                <a:latin typeface="Monotype Corsiva" pitchFamily="66" charset="0"/>
              </a:rPr>
              <a:t>COMPONENTS OF COMPOSITES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060575"/>
            <a:ext cx="8229600" cy="4797425"/>
          </a:xfrm>
        </p:spPr>
        <p:txBody>
          <a:bodyPr/>
          <a:lstStyle/>
          <a:p>
            <a:pPr eaLnBrk="1" hangingPunct="1">
              <a:buFont typeface="Wingdings" pitchFamily="2" charset="2"/>
              <a:buChar char=""/>
            </a:pPr>
            <a:r>
              <a:rPr lang="tr-TR" sz="3600" b="1" smtClean="0">
                <a:latin typeface="Monotype Corsiva" pitchFamily="66" charset="0"/>
              </a:rPr>
              <a:t>Matrix phase:</a:t>
            </a:r>
            <a:r>
              <a:rPr lang="tr-TR" sz="3600" smtClean="0">
                <a:latin typeface="Monotype Corsiva" pitchFamily="66" charset="0"/>
              </a:rPr>
              <a:t> bulk materials such as: Metals, Ceramics, Polymers</a:t>
            </a:r>
          </a:p>
          <a:p>
            <a:pPr eaLnBrk="1" hangingPunct="1">
              <a:buFont typeface="Wingdings" pitchFamily="2" charset="2"/>
              <a:buChar char="F"/>
            </a:pPr>
            <a:r>
              <a:rPr lang="tr-TR" sz="3600" b="1" smtClean="0">
                <a:latin typeface="Monotype Corsiva" pitchFamily="66" charset="0"/>
              </a:rPr>
              <a:t> Reinforcement:</a:t>
            </a:r>
            <a:r>
              <a:rPr lang="tr-TR" sz="3600" smtClean="0">
                <a:latin typeface="Monotype Corsiva" pitchFamily="66" charset="0"/>
              </a:rPr>
              <a:t> fibers and particulates such as: Glass, Carbon,Kevlar, Silicon Carbide, Boron,Ceramic, MetallicAggregate</a:t>
            </a:r>
          </a:p>
          <a:p>
            <a:pPr eaLnBrk="1" hangingPunct="1">
              <a:buFont typeface="Wingdings" pitchFamily="2" charset="2"/>
              <a:buChar char="F"/>
            </a:pPr>
            <a:r>
              <a:rPr lang="tr-TR" sz="3600" b="1" smtClean="0">
                <a:latin typeface="Monotype Corsiva" pitchFamily="66" charset="0"/>
              </a:rPr>
              <a:t>Interface:</a:t>
            </a:r>
            <a:r>
              <a:rPr lang="tr-TR" sz="3600" smtClean="0">
                <a:latin typeface="Monotype Corsiva" pitchFamily="66" charset="0"/>
              </a:rPr>
              <a:t> area of mechanical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1800" u="sng" smtClean="0">
                <a:solidFill>
                  <a:schemeClr val="hlink"/>
                </a:solidFill>
                <a:latin typeface="Monotype Corsiva" pitchFamily="66" charset="0"/>
              </a:rPr>
              <a:t>http://www.ndt-ed.org/EducationResources/CommunityCollage/Materials/Structıre/composite.htm</a:t>
            </a:r>
          </a:p>
        </p:txBody>
      </p:sp>
      <p:sp>
        <p:nvSpPr>
          <p:cNvPr id="16390" name="Date Placeholder 3"/>
          <p:cNvSpPr txBox="1">
            <a:spLocks noGrp="1"/>
          </p:cNvSpPr>
          <p:nvPr/>
        </p:nvSpPr>
        <p:spPr bwMode="auto">
          <a:xfrm rot="5400000">
            <a:off x="7589045" y="1081881"/>
            <a:ext cx="201136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DB58AD7-C85F-4DF3-98E6-4A9562F879B5}" type="datetime1">
              <a:rPr lang="tr-TR" sz="1200">
                <a:solidFill>
                  <a:schemeClr val="tx2"/>
                </a:solidFill>
              </a:rPr>
              <a:pPr algn="r"/>
              <a:t>11.11.2009</a:t>
            </a:fld>
            <a:endParaRPr lang="tr-TR" sz="1200">
              <a:solidFill>
                <a:schemeClr val="tx2"/>
              </a:solidFill>
            </a:endParaRPr>
          </a:p>
        </p:txBody>
      </p:sp>
      <p:sp>
        <p:nvSpPr>
          <p:cNvPr id="16391" name="Slide Number Placeholder 5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5CA77580-3450-40CF-BD9A-E8EC16B90826}" type="slidenum">
              <a:rPr lang="tr-TR" sz="1400" b="1">
                <a:solidFill>
                  <a:srgbClr val="FFFFFF"/>
                </a:solidFill>
              </a:rPr>
              <a:pPr algn="ctr"/>
              <a:t>9</a:t>
            </a:fld>
            <a:endParaRPr lang="tr-TR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346</TotalTime>
  <Words>1204</Words>
  <PresentationFormat>On-screen Show (4:3)</PresentationFormat>
  <Paragraphs>265</Paragraphs>
  <Slides>34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Cumba</vt:lpstr>
      <vt:lpstr>COMPOSITE  MATERIALS</vt:lpstr>
      <vt:lpstr>THIS PRESENTATION INCLUDES</vt:lpstr>
      <vt:lpstr>WHAT IS COMPOSITES?</vt:lpstr>
      <vt:lpstr>Slide 4</vt:lpstr>
      <vt:lpstr>PROPERTIES OF COMPOSITES</vt:lpstr>
      <vt:lpstr>APPLICATION OF COMPOSITES</vt:lpstr>
      <vt:lpstr>some examples of composites</vt:lpstr>
      <vt:lpstr>Slide 8</vt:lpstr>
      <vt:lpstr>COMPONENTS OF COMPOSITES</vt:lpstr>
      <vt:lpstr>Slide 10</vt:lpstr>
      <vt:lpstr>Slide 11</vt:lpstr>
      <vt:lpstr>TYPES OF COMPOSITES</vt:lpstr>
      <vt:lpstr>1. Particulate – Reinforced Composite </vt:lpstr>
      <vt:lpstr>Slide 14</vt:lpstr>
      <vt:lpstr>2. Fiber – Reinforced Composite (FRC) </vt:lpstr>
      <vt:lpstr>Slide 16</vt:lpstr>
      <vt:lpstr>3. Structural Composite   3.a. Laminar Composite</vt:lpstr>
      <vt:lpstr>3. Structural Composite   3.b. Plate Composite</vt:lpstr>
      <vt:lpstr>ADVANTAGES  OF  COMPOSITES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Producing OF compositeS</vt:lpstr>
      <vt:lpstr>Injection molding method </vt:lpstr>
      <vt:lpstr> Spray-up method</vt:lpstr>
      <vt:lpstr>hand lay-up technic</vt:lpstr>
      <vt:lpstr>Pressure bag molding</vt:lpstr>
      <vt:lpstr>Matched die molding </vt:lpstr>
      <vt:lpstr>Filament winding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Şahin Paşa</dc:creator>
  <cp:lastModifiedBy> </cp:lastModifiedBy>
  <cp:revision>36</cp:revision>
  <dcterms:created xsi:type="dcterms:W3CDTF">2009-11-08T12:00:57Z</dcterms:created>
  <dcterms:modified xsi:type="dcterms:W3CDTF">2009-11-11T09:13:44Z</dcterms:modified>
</cp:coreProperties>
</file>