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305" r:id="rId36"/>
    <p:sldId id="290" r:id="rId37"/>
    <p:sldId id="291" r:id="rId38"/>
    <p:sldId id="292" r:id="rId39"/>
    <p:sldId id="304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</p:sldIdLst>
  <p:sldSz cx="12192000" cy="6858000"/>
  <p:notesSz cx="6858000" cy="9144000"/>
  <p:embeddedFontLst>
    <p:embeddedFont>
      <p:font typeface="Cambria Math" panose="02040503050406030204" pitchFamily="18" charset="0"/>
      <p:regular r:id="rId53"/>
    </p:embeddedFont>
    <p:embeddedFont>
      <p:font typeface="Inter" panose="02000503000000020004" pitchFamily="50" charset="0"/>
      <p:regular r:id="rId54"/>
      <p:bold r:id="rId55"/>
      <p:italic r:id="rId56"/>
      <p:boldItalic r:id="rId57"/>
    </p:embeddedFont>
    <p:embeddedFont>
      <p:font typeface="JetBrains Mono" panose="020B0509020102050004" pitchFamily="49" charset="0"/>
      <p:regular r:id="rId5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87489" autoAdjust="0"/>
  </p:normalViewPr>
  <p:slideViewPr>
    <p:cSldViewPr snapToGrid="0" snapToObjects="1">
      <p:cViewPr varScale="1">
        <p:scale>
          <a:sx n="102" d="100"/>
          <a:sy n="102" d="100"/>
        </p:scale>
        <p:origin x="86" y="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990"/>
    </p:cViewPr>
  </p:sorterViewPr>
  <p:notesViewPr>
    <p:cSldViewPr snapToGrid="0" snapToObjects="1">
      <p:cViewPr varScale="1">
        <p:scale>
          <a:sx n="93" d="100"/>
          <a:sy n="93" d="100"/>
        </p:scale>
        <p:origin x="2755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leyman Yasin Killioglu" userId="587f7fbc-922d-4ced-9f98-f944d1f5e9de" providerId="ADAL" clId="{51A0AA6E-BDD8-4C3A-8366-59FF4B419E9F}"/>
    <pc:docChg chg="modSld">
      <pc:chgData name="Suleyman Yasin Killioglu" userId="587f7fbc-922d-4ced-9f98-f944d1f5e9de" providerId="ADAL" clId="{51A0AA6E-BDD8-4C3A-8366-59FF4B419E9F}" dt="2026-09-22T07:26:00.866" v="15" actId="20577"/>
      <pc:docMkLst>
        <pc:docMk/>
      </pc:docMkLst>
      <pc:sldChg chg="modNotesTx">
        <pc:chgData name="Suleyman Yasin Killioglu" userId="587f7fbc-922d-4ced-9f98-f944d1f5e9de" providerId="ADAL" clId="{51A0AA6E-BDD8-4C3A-8366-59FF4B419E9F}" dt="2026-09-22T07:17:26.832" v="0" actId="20577"/>
        <pc:sldMkLst>
          <pc:docMk/>
          <pc:sldMk cId="0" sldId="256"/>
        </pc:sldMkLst>
      </pc:sldChg>
      <pc:sldChg chg="modSp">
        <pc:chgData name="Suleyman Yasin Killioglu" userId="587f7fbc-922d-4ced-9f98-f944d1f5e9de" providerId="ADAL" clId="{51A0AA6E-BDD8-4C3A-8366-59FF4B419E9F}" dt="2026-09-22T07:19:04.481" v="3" actId="20577"/>
        <pc:sldMkLst>
          <pc:docMk/>
          <pc:sldMk cId="0" sldId="258"/>
        </pc:sldMkLst>
        <pc:spChg chg="mod">
          <ac:chgData name="Suleyman Yasin Killioglu" userId="587f7fbc-922d-4ced-9f98-f944d1f5e9de" providerId="ADAL" clId="{51A0AA6E-BDD8-4C3A-8366-59FF4B419E9F}" dt="2026-09-22T07:19:01.358" v="1" actId="20577"/>
          <ac:spMkLst>
            <pc:docMk/>
            <pc:sldMk cId="0" sldId="258"/>
            <ac:spMk id="19" creationId="{00000000-0000-0000-0000-000000000000}"/>
          </ac:spMkLst>
        </pc:spChg>
        <pc:spChg chg="mod">
          <ac:chgData name="Suleyman Yasin Killioglu" userId="587f7fbc-922d-4ced-9f98-f944d1f5e9de" providerId="ADAL" clId="{51A0AA6E-BDD8-4C3A-8366-59FF4B419E9F}" dt="2026-09-22T07:19:02.959" v="2" actId="20577"/>
          <ac:spMkLst>
            <pc:docMk/>
            <pc:sldMk cId="0" sldId="258"/>
            <ac:spMk id="21" creationId="{00000000-0000-0000-0000-000000000000}"/>
          </ac:spMkLst>
        </pc:spChg>
        <pc:spChg chg="mod">
          <ac:chgData name="Suleyman Yasin Killioglu" userId="587f7fbc-922d-4ced-9f98-f944d1f5e9de" providerId="ADAL" clId="{51A0AA6E-BDD8-4C3A-8366-59FF4B419E9F}" dt="2026-09-22T07:19:04.481" v="3" actId="20577"/>
          <ac:spMkLst>
            <pc:docMk/>
            <pc:sldMk cId="0" sldId="258"/>
            <ac:spMk id="23" creationId="{00000000-0000-0000-0000-000000000000}"/>
          </ac:spMkLst>
        </pc:spChg>
      </pc:sldChg>
      <pc:sldChg chg="modSp mod">
        <pc:chgData name="Suleyman Yasin Killioglu" userId="587f7fbc-922d-4ced-9f98-f944d1f5e9de" providerId="ADAL" clId="{51A0AA6E-BDD8-4C3A-8366-59FF4B419E9F}" dt="2026-09-22T07:26:00.866" v="15" actId="20577"/>
        <pc:sldMkLst>
          <pc:docMk/>
          <pc:sldMk cId="0" sldId="301"/>
        </pc:sldMkLst>
        <pc:graphicFrameChg chg="modGraphic">
          <ac:chgData name="Suleyman Yasin Killioglu" userId="587f7fbc-922d-4ced-9f98-f944d1f5e9de" providerId="ADAL" clId="{51A0AA6E-BDD8-4C3A-8366-59FF4B419E9F}" dt="2026-09-22T07:26:00.866" v="15" actId="20577"/>
          <ac:graphicFrameMkLst>
            <pc:docMk/>
            <pc:sldMk cId="0" sldId="301"/>
            <ac:graphicFrameMk id="34" creationId="{00000000-0000-0000-0000-000000000000}"/>
          </ac:graphicFrameMkLst>
        </pc:graphicFrameChg>
      </pc:sldChg>
    </pc:docChg>
  </pc:docChgLst>
  <pc:docChgLst>
    <pc:chgData name="Suleyman Yasin Killioglu" userId="587f7fbc-922d-4ced-9f98-f944d1f5e9de" providerId="ADAL" clId="{8F148187-2835-4AAF-8489-B3A729E21C59}"/>
    <pc:docChg chg="modSld">
      <pc:chgData name="Suleyman Yasin Killioglu" userId="587f7fbc-922d-4ced-9f98-f944d1f5e9de" providerId="ADAL" clId="{8F148187-2835-4AAF-8489-B3A729E21C59}" dt="2026-09-22T16:56:27.368" v="134"/>
      <pc:docMkLst>
        <pc:docMk/>
      </pc:docMkLst>
      <pc:sldChg chg="modNotesTx">
        <pc:chgData name="Suleyman Yasin Killioglu" userId="587f7fbc-922d-4ced-9f98-f944d1f5e9de" providerId="ADAL" clId="{8F148187-2835-4AAF-8489-B3A729E21C59}" dt="2026-09-21T22:12:32.406" v="0" actId="6549"/>
        <pc:sldMkLst>
          <pc:docMk/>
          <pc:sldMk cId="0" sldId="267"/>
        </pc:sldMkLst>
      </pc:sldChg>
      <pc:sldChg chg="modSp">
        <pc:chgData name="Suleyman Yasin Killioglu" userId="587f7fbc-922d-4ced-9f98-f944d1f5e9de" providerId="ADAL" clId="{8F148187-2835-4AAF-8489-B3A729E21C59}" dt="2026-09-22T16:56:27.368" v="134"/>
        <pc:sldMkLst>
          <pc:docMk/>
          <pc:sldMk cId="0" sldId="269"/>
        </pc:sldMkLst>
        <pc:spChg chg="mod">
          <ac:chgData name="Suleyman Yasin Killioglu" userId="587f7fbc-922d-4ced-9f98-f944d1f5e9de" providerId="ADAL" clId="{8F148187-2835-4AAF-8489-B3A729E21C59}" dt="2026-09-22T16:56:27.368" v="134"/>
          <ac:spMkLst>
            <pc:docMk/>
            <pc:sldMk cId="0" sldId="269"/>
            <ac:spMk id="24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23:23.165" v="1" actId="14100"/>
        <pc:sldMkLst>
          <pc:docMk/>
          <pc:sldMk cId="0" sldId="270"/>
        </pc:sldMkLst>
        <pc:spChg chg="mod">
          <ac:chgData name="Suleyman Yasin Killioglu" userId="587f7fbc-922d-4ced-9f98-f944d1f5e9de" providerId="ADAL" clId="{8F148187-2835-4AAF-8489-B3A729E21C59}" dt="2026-09-21T22:23:23.165" v="1" actId="14100"/>
          <ac:spMkLst>
            <pc:docMk/>
            <pc:sldMk cId="0" sldId="270"/>
            <ac:spMk id="4" creationId="{00000000-0000-0000-0000-000000000000}"/>
          </ac:spMkLst>
        </pc:spChg>
      </pc:sldChg>
      <pc:sldChg chg="modSp">
        <pc:chgData name="Suleyman Yasin Killioglu" userId="587f7fbc-922d-4ced-9f98-f944d1f5e9de" providerId="ADAL" clId="{8F148187-2835-4AAF-8489-B3A729E21C59}" dt="2026-09-21T22:30:40.940" v="2"/>
        <pc:sldMkLst>
          <pc:docMk/>
          <pc:sldMk cId="0" sldId="277"/>
        </pc:sldMkLst>
        <pc:spChg chg="mod">
          <ac:chgData name="Suleyman Yasin Killioglu" userId="587f7fbc-922d-4ced-9f98-f944d1f5e9de" providerId="ADAL" clId="{8F148187-2835-4AAF-8489-B3A729E21C59}" dt="2026-09-21T22:30:40.940" v="2"/>
          <ac:spMkLst>
            <pc:docMk/>
            <pc:sldMk cId="0" sldId="277"/>
            <ac:spMk id="52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31:47.419" v="6" actId="6549"/>
        <pc:sldMkLst>
          <pc:docMk/>
          <pc:sldMk cId="0" sldId="278"/>
        </pc:sldMkLst>
        <pc:spChg chg="mod">
          <ac:chgData name="Suleyman Yasin Killioglu" userId="587f7fbc-922d-4ced-9f98-f944d1f5e9de" providerId="ADAL" clId="{8F148187-2835-4AAF-8489-B3A729E21C59}" dt="2026-09-21T22:31:47.419" v="6" actId="6549"/>
          <ac:spMkLst>
            <pc:docMk/>
            <pc:sldMk cId="0" sldId="278"/>
            <ac:spMk id="39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31:15.888" v="3" actId="20577"/>
          <ac:spMkLst>
            <pc:docMk/>
            <pc:sldMk cId="0" sldId="278"/>
            <ac:spMk id="40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31:17.390" v="4" actId="20577"/>
          <ac:spMkLst>
            <pc:docMk/>
            <pc:sldMk cId="0" sldId="278"/>
            <ac:spMk id="41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33:14.898" v="10" actId="14100"/>
        <pc:sldMkLst>
          <pc:docMk/>
          <pc:sldMk cId="0" sldId="279"/>
        </pc:sldMkLst>
        <pc:spChg chg="mod">
          <ac:chgData name="Suleyman Yasin Killioglu" userId="587f7fbc-922d-4ced-9f98-f944d1f5e9de" providerId="ADAL" clId="{8F148187-2835-4AAF-8489-B3A729E21C59}" dt="2026-09-21T22:32:41.714" v="7" actId="14100"/>
          <ac:spMkLst>
            <pc:docMk/>
            <pc:sldMk cId="0" sldId="279"/>
            <ac:spMk id="18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33:14.898" v="10" actId="14100"/>
          <ac:spMkLst>
            <pc:docMk/>
            <pc:sldMk cId="0" sldId="279"/>
            <ac:spMk id="20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34:37.391" v="13" actId="20577"/>
        <pc:sldMkLst>
          <pc:docMk/>
          <pc:sldMk cId="0" sldId="281"/>
        </pc:sldMkLst>
        <pc:spChg chg="mod">
          <ac:chgData name="Suleyman Yasin Killioglu" userId="587f7fbc-922d-4ced-9f98-f944d1f5e9de" providerId="ADAL" clId="{8F148187-2835-4AAF-8489-B3A729E21C59}" dt="2026-09-21T22:34:37.391" v="13" actId="20577"/>
          <ac:spMkLst>
            <pc:docMk/>
            <pc:sldMk cId="0" sldId="281"/>
            <ac:spMk id="12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44:10.140" v="114" actId="1036"/>
        <pc:sldMkLst>
          <pc:docMk/>
          <pc:sldMk cId="0" sldId="297"/>
        </pc:sldMkLst>
        <pc:spChg chg="mod">
          <ac:chgData name="Suleyman Yasin Killioglu" userId="587f7fbc-922d-4ced-9f98-f944d1f5e9de" providerId="ADAL" clId="{8F148187-2835-4AAF-8489-B3A729E21C59}" dt="2026-09-21T22:44:06.284" v="106" actId="14100"/>
          <ac:spMkLst>
            <pc:docMk/>
            <pc:sldMk cId="0" sldId="297"/>
            <ac:spMk id="5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6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10.140" v="114" actId="1036"/>
          <ac:spMkLst>
            <pc:docMk/>
            <pc:sldMk cId="0" sldId="297"/>
            <ac:spMk id="11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16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17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18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19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20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4:02.124" v="105" actId="1036"/>
          <ac:spMkLst>
            <pc:docMk/>
            <pc:sldMk cId="0" sldId="297"/>
            <ac:spMk id="21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43:28.170" v="88" actId="1035"/>
        <pc:sldMkLst>
          <pc:docMk/>
          <pc:sldMk cId="0" sldId="299"/>
        </pc:sldMkLst>
        <pc:spChg chg="mod">
          <ac:chgData name="Suleyman Yasin Killioglu" userId="587f7fbc-922d-4ced-9f98-f944d1f5e9de" providerId="ADAL" clId="{8F148187-2835-4AAF-8489-B3A729E21C59}" dt="2026-09-21T22:43:17.484" v="49" actId="1036"/>
          <ac:spMkLst>
            <pc:docMk/>
            <pc:sldMk cId="0" sldId="299"/>
            <ac:spMk id="5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11.119" v="34" actId="14100"/>
          <ac:spMkLst>
            <pc:docMk/>
            <pc:sldMk cId="0" sldId="299"/>
            <ac:spMk id="6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24.084" v="74" actId="14100"/>
          <ac:spMkLst>
            <pc:docMk/>
            <pc:sldMk cId="0" sldId="299"/>
            <ac:spMk id="7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14.385" v="48" actId="1035"/>
          <ac:spMkLst>
            <pc:docMk/>
            <pc:sldMk cId="0" sldId="299"/>
            <ac:spMk id="13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08.540" v="33" actId="1036"/>
          <ac:spMkLst>
            <pc:docMk/>
            <pc:sldMk cId="0" sldId="299"/>
            <ac:spMk id="14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28.170" v="88" actId="1035"/>
          <ac:spMkLst>
            <pc:docMk/>
            <pc:sldMk cId="0" sldId="299"/>
            <ac:spMk id="15" creationId="{00000000-0000-0000-0000-000000000000}"/>
          </ac:spMkLst>
        </pc:spChg>
        <pc:spChg chg="mod">
          <ac:chgData name="Suleyman Yasin Killioglu" userId="587f7fbc-922d-4ced-9f98-f944d1f5e9de" providerId="ADAL" clId="{8F148187-2835-4AAF-8489-B3A729E21C59}" dt="2026-09-21T22:43:21.861" v="73" actId="1036"/>
          <ac:spMkLst>
            <pc:docMk/>
            <pc:sldMk cId="0" sldId="299"/>
            <ac:spMk id="16" creationId="{00000000-0000-0000-0000-000000000000}"/>
          </ac:spMkLst>
        </pc:spChg>
      </pc:sldChg>
      <pc:sldChg chg="modSp mod">
        <pc:chgData name="Suleyman Yasin Killioglu" userId="587f7fbc-922d-4ced-9f98-f944d1f5e9de" providerId="ADAL" clId="{8F148187-2835-4AAF-8489-B3A729E21C59}" dt="2026-09-21T22:47:09.235" v="133" actId="20577"/>
        <pc:sldMkLst>
          <pc:docMk/>
          <pc:sldMk cId="0" sldId="301"/>
        </pc:sldMkLst>
        <pc:graphicFrameChg chg="modGraphic">
          <ac:chgData name="Suleyman Yasin Killioglu" userId="587f7fbc-922d-4ced-9f98-f944d1f5e9de" providerId="ADAL" clId="{8F148187-2835-4AAF-8489-B3A729E21C59}" dt="2026-09-21T22:47:09.235" v="133" actId="20577"/>
          <ac:graphicFrameMkLst>
            <pc:docMk/>
            <pc:sldMk cId="0" sldId="301"/>
            <ac:graphicFrameMk id="3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A015F-AE13-40FD-9F7A-D0216B91F7DB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5F8DF-9ED1-4131-B028-B40CF4F67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9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>
                <a:solidFill>
                  <a:srgbClr val="94A3B8"/>
                </a:solidFill>
                <a:latin typeface="Inter"/>
              </a:rPr>
              <a:t>Welcome to </a:t>
            </a:r>
            <a:r>
              <a:rPr lang="en-US" sz="1200" b="0" i="0" u="none" dirty="0">
                <a:solidFill>
                  <a:srgbClr val="94A3B8"/>
                </a:solidFill>
                <a:latin typeface="Inter"/>
              </a:rPr>
              <a:t>MAD 475. Today's 90-minute lecture covers empirical rock mass classification—the critical engineering bridge between geological mapping and structural design in tunneling and underground mining.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47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Outline the lecture timing: 25 mins on historical foundations and RQD/RSR; 35 mins on RMR and Q-system; 20 mins on GSI and Hoek-Brown linkage; 10 mins on design synthesis and Q&amp;A.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38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 err="1">
                <a:solidFill>
                  <a:srgbClr val="334155"/>
                </a:solidFill>
                <a:latin typeface="Inter"/>
              </a:rPr>
              <a:t>Bieniawski's</a:t>
            </a: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 fundamental rule: Rock mass strength is significantly lower than intact rock strength because structural discontinuities dictate macro-scale stability.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2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Discontinuities act as weak links. Point out that orientation relative to excavation direction is often the single most critical parameter determining local wedge stability.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080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Stress to students that empirical systems are preliminary tools. They are invaluable during feasibility studies when data is sparse, but must be cross-checked during final design.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5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Note the trend: Classification evolved from qualitative descriptive classes (Terzaghi) to quantitative rating indexes (RMR/Q) and finally to constitutive model parameters (GSI).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99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Explain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rock load factor. Terzaghi categorized rock into 9 classes based on jointing, swelling, and squeezing potential to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Explain 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Cambria Math" panose="02040503050406030204" pitchFamily="18" charset="0"/>
                  </a:rPr>
                  <a:t>𝐻_𝑝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rock load factor. Terzaghi categorized rock into 9 classes based on jointing, swelling, and squeezing potential to estimate 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Cambria Math" panose="02040503050406030204" pitchFamily="18" charset="0"/>
                  </a:rPr>
                  <a:t>𝐻_𝑝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445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Note rules of thumb: Below groundwater table, reduce loads by 50% for dry tunnels above table (Rose 1982). For TBM excavations, reduce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ar-AE" sz="120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by 20–25% due to reduced blast disturbance.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Note rules of thumb: Below groundwater table, reduce loads by 50% for dry tunnels above table (Rose 1982). For TBM excavations, reduce 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Cambria Math" panose="02040503050406030204" pitchFamily="18" charset="0"/>
                  </a:rPr>
                  <a:t>𝐻_𝑝</a:t>
                </a:r>
                <a:r>
                  <a:rPr lang="ar-AE" sz="120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by 20–25% due to reduced blast disturbance.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83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Summarize: While Terzaghi was a massive historical leap forward, its conservatism and focus on steel ribs necessitated modern multi-parameter quantitative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94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Emphasize: In NATM, support must be installed within the stand-up time window to prevent ring closure collapse while allowing controlled stress relief.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04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Walk students through reading the chart. Highlight how active span size dramatically compresses available stand-up time in poorer rock classes.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4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>
                <a:solidFill>
                  <a:srgbClr val="334155"/>
                </a:solidFill>
                <a:latin typeface="Inter"/>
              </a:rPr>
              <a:t>We </a:t>
            </a: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now examine core quantitative parameters, starting with Deere's Rock Quality Designation (RQD).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23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Emphasize: RQD is a standard input parameter in both </a:t>
            </a:r>
            <a:r>
              <a:rPr lang="en-US" sz="1200" b="0" i="0" u="none" dirty="0" err="1">
                <a:solidFill>
                  <a:srgbClr val="334155"/>
                </a:solidFill>
                <a:latin typeface="Inter"/>
              </a:rPr>
              <a:t>Bieniawski's</a:t>
            </a: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 RMR and Barton's Q-system.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36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Point out the traps: Drilling mechanical breaks must be fitted together and logged as unbroken core. Soft clayey core pieces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&gt;10</m:t>
                    </m:r>
                    <m:r>
                      <m:rPr>
                        <m:nor/>
                      </m:rPr>
                      <a:rPr lang="en-US" sz="120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 are excluded due to lack of sound intact matrix.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Point out the traps: Drilling mechanical breaks must be fitted together and logged as unbroken core. Soft clayey core pieces 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Cambria Math" panose="02040503050406030204" pitchFamily="18" charset="0"/>
                  </a:rPr>
                  <a:t>&gt;10" cm"</a:t>
                </a:r>
                <a:r>
                  <a:rPr lang="en-US" sz="1200" b="0" i="0" u="none" dirty="0">
                    <a:solidFill>
                      <a:srgbClr val="334155"/>
                    </a:solidFill>
                    <a:latin typeface="Inter"/>
                  </a:rPr>
                  <a:t> are excluded due to lack of sound intact matrix.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41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Transition to Module 4. We now delve into </a:t>
            </a:r>
            <a:r>
              <a:rPr lang="en-US" sz="1200" b="0" i="0" u="none" dirty="0" err="1">
                <a:solidFill>
                  <a:srgbClr val="334155"/>
                </a:solidFill>
                <a:latin typeface="Inter"/>
              </a:rPr>
              <a:t>Bieniawski's</a:t>
            </a: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 Rock Mass Rating (RMR) system—the most globally utilized civil/mining classification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163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10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Demonstrate using chart: Plot $Q$ on horizontal axis and $</a:t>
            </a:r>
            <a:r>
              <a:rPr lang="en-US" sz="1200" b="0" i="0" u="none" dirty="0" err="1">
                <a:solidFill>
                  <a:srgbClr val="334155"/>
                </a:solidFill>
                <a:latin typeface="Inter"/>
              </a:rPr>
              <a:t>D_e</a:t>
            </a: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$ on vertical axis. Their intersection selects one of 38 support categories (Grimstad &amp; Barton 1993).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00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We now examine Hoek's Geological Strength Index (GSI)—developed specifically to feed non-linear numerical constitutive models.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52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dirty="0">
                <a:solidFill>
                  <a:srgbClr val="334155"/>
                </a:solidFill>
                <a:latin typeface="Inter"/>
              </a:rPr>
              <a:t>We now compare all major systems and establish an integrated geotechnical design workflow.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5F8DF-9ED1-4131-B028-B40CF4F6762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03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22-Sep-26 Tue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0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0.png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10" Type="http://schemas.openxmlformats.org/officeDocument/2006/relationships/image" Target="../media/image168.png"/><Relationship Id="rId4" Type="http://schemas.openxmlformats.org/officeDocument/2006/relationships/image" Target="../media/image162.png"/><Relationship Id="rId9" Type="http://schemas.openxmlformats.org/officeDocument/2006/relationships/image" Target="../media/image1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13" Type="http://schemas.openxmlformats.org/officeDocument/2006/relationships/image" Target="../media/image186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12" Type="http://schemas.openxmlformats.org/officeDocument/2006/relationships/image" Target="../media/image185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12" Type="http://schemas.openxmlformats.org/officeDocument/2006/relationships/image" Target="../media/image199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192.png"/><Relationship Id="rId10" Type="http://schemas.openxmlformats.org/officeDocument/2006/relationships/image" Target="../media/image197.png"/><Relationship Id="rId4" Type="http://schemas.openxmlformats.org/officeDocument/2006/relationships/image" Target="../media/image191.png"/><Relationship Id="rId9" Type="http://schemas.openxmlformats.org/officeDocument/2006/relationships/image" Target="../media/image1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209.png"/><Relationship Id="rId7" Type="http://schemas.openxmlformats.org/officeDocument/2006/relationships/image" Target="../media/image213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2.png"/><Relationship Id="rId5" Type="http://schemas.openxmlformats.org/officeDocument/2006/relationships/image" Target="../media/image211.png"/><Relationship Id="rId4" Type="http://schemas.openxmlformats.org/officeDocument/2006/relationships/image" Target="../media/image210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9.png"/><Relationship Id="rId4" Type="http://schemas.openxmlformats.org/officeDocument/2006/relationships/image" Target="../media/image21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829942"/>
            <a:ext cx="10972800" cy="676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811017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3829942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162425" y="4115692"/>
            <a:ext cx="9525" cy="38100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1483072"/>
            <a:ext cx="3265381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200" b="1" i="0" u="none" dirty="0">
                <a:solidFill>
                  <a:srgbClr val="38BDF8"/>
                </a:solidFill>
                <a:latin typeface="Inter"/>
              </a:rPr>
              <a:t>MAD 475</a:t>
            </a:r>
            <a:r>
              <a:rPr sz="1200" b="1" i="0" u="none" dirty="0">
                <a:solidFill>
                  <a:srgbClr val="38BDF8"/>
                </a:solidFill>
                <a:latin typeface="Inter"/>
              </a:rPr>
              <a:t> • TUNNELING &amp; </a:t>
            </a:r>
            <a:r>
              <a:rPr lang="en-US" sz="1200" b="1" i="0" u="none" dirty="0">
                <a:solidFill>
                  <a:srgbClr val="38BDF8"/>
                </a:solidFill>
                <a:latin typeface="Inter"/>
              </a:rPr>
              <a:t>SUPPORT DESIGN</a:t>
            </a:r>
            <a:endParaRPr sz="1200" b="1" i="0" u="none" dirty="0">
              <a:solidFill>
                <a:srgbClr val="38BDF8"/>
              </a:solidFill>
              <a:latin typeface="In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825972"/>
            <a:ext cx="9901237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 dirty="0">
                <a:solidFill>
                  <a:srgbClr val="FFFFFF"/>
                </a:solidFill>
                <a:latin typeface="Aptos" panose="020B0004020202020204" pitchFamily="34" charset="0"/>
              </a:rPr>
              <a:t>Rock Mass Classification Systems in Mining &amp; Tunneling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155602"/>
            <a:ext cx="10120312" cy="2933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sz="1650" b="0" i="0" u="none">
                <a:solidFill>
                  <a:srgbClr val="94A3B8"/>
                </a:solidFill>
                <a:latin typeface="Inter"/>
              </a:rPr>
              <a:t>Engineering Characterization, Empirical Design, and Support Selection Guidelines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2950" y="4106167"/>
            <a:ext cx="529828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64748B"/>
                </a:solidFill>
                <a:latin typeface="Inter"/>
              </a:rPr>
              <a:t>INSTITUTION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2950" y="4306192"/>
            <a:ext cx="478021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1350" b="1" i="0" u="none" dirty="0" err="1">
                <a:solidFill>
                  <a:srgbClr val="F8FAFC"/>
                </a:solidFill>
                <a:latin typeface="Inter"/>
              </a:rPr>
              <a:t>Hacettepe</a:t>
            </a:r>
            <a:r>
              <a:rPr lang="en-US" sz="1350" b="1" i="0" u="none" dirty="0">
                <a:solidFill>
                  <a:srgbClr val="F8FAFC"/>
                </a:solidFill>
                <a:latin typeface="Inter"/>
              </a:rPr>
              <a:t> University, Department of Mining Engineering</a:t>
            </a:r>
            <a:endParaRPr sz="1350" b="1" i="0" u="none" dirty="0">
              <a:solidFill>
                <a:srgbClr val="F8FAFC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3530649" cy="4474964"/>
          </a:xfrm>
          <a:prstGeom prst="roundRect">
            <a:avLst>
              <a:gd name="adj" fmla="val 269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30749" y="1362075"/>
            <a:ext cx="3530649" cy="4474964"/>
          </a:xfrm>
          <a:prstGeom prst="roundRect">
            <a:avLst>
              <a:gd name="adj" fmla="val 2697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51899" y="1362075"/>
            <a:ext cx="3530649" cy="4474964"/>
          </a:xfrm>
          <a:prstGeom prst="roundRect">
            <a:avLst>
              <a:gd name="adj" fmla="val 269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1562100"/>
            <a:ext cx="3130599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530774" y="1562100"/>
            <a:ext cx="3130599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251924" y="1562100"/>
            <a:ext cx="3130599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90-MINUTE LECTURE STRUCTURE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90575"/>
            <a:ext cx="495725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Lecture Agenda &amp; Learning Objectives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875" y="1600200"/>
            <a:ext cx="3035349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MODULES 1–3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1914525"/>
            <a:ext cx="410891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Foundations &amp; Legacy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6024" y="1600200"/>
            <a:ext cx="3035349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MODULES 4–5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0774" y="1914525"/>
            <a:ext cx="410891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Core Quantitative Rating Systems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7174" y="1600200"/>
            <a:ext cx="3035349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MODULES 6–7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51924" y="1914525"/>
            <a:ext cx="39400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GSI, Synthesis &amp; Numerical Models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4875" y="22098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1075" y="2228850"/>
            <a:ext cx="3698937" cy="18097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Intact Rock vs. Rock Mass: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Discontinuities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4875" y="2466975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1075" y="2486025"/>
            <a:ext cx="3698937" cy="18097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Terzaghi (1946):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Rock Load Factor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4875" y="27241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1075" y="274320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Lauffer (1958):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Active Span &amp; Stand-up Time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4875" y="31623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1075" y="3181350"/>
            <a:ext cx="3054399" cy="34624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334155"/>
                </a:solidFill>
                <a:latin typeface="Inter"/>
              </a:rPr>
              <a:t>Deere (1967):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Core Quality Designation (</a:t>
            </a:r>
            <a:r>
              <a:rPr sz="1125" b="1" i="0" u="none" dirty="0">
                <a:solidFill>
                  <a:srgbClr val="334155"/>
                </a:solidFill>
                <a:latin typeface="Inter"/>
              </a:rPr>
              <a:t>RQD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4875" y="36004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1075" y="3619500"/>
            <a:ext cx="3054399" cy="34624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334155"/>
                </a:solidFill>
                <a:latin typeface="Inter"/>
              </a:rPr>
              <a:t>Wickham (1972):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Rock Structure Rating (</a:t>
            </a:r>
            <a:r>
              <a:rPr sz="1125" b="1" i="0" u="none" dirty="0">
                <a:solidFill>
                  <a:srgbClr val="334155"/>
                </a:solidFill>
                <a:latin typeface="Inter"/>
              </a:rPr>
              <a:t>RSR)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26024" y="22098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02224" y="222885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RMR System (Bieniawski 1973/1989):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Parameters &amp; Support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6024" y="26479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2224" y="2667000"/>
            <a:ext cx="3054399" cy="34624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334155"/>
                </a:solidFill>
                <a:latin typeface="Inter"/>
              </a:rPr>
              <a:t>Mining RMR Extensions: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MRMR &amp; MBR Systems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6024" y="30861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2224" y="3105150"/>
            <a:ext cx="3054399" cy="34624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334155"/>
                </a:solidFill>
                <a:latin typeface="Inter"/>
              </a:rPr>
              <a:t>Slope Mass Rating (SMR):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Slope Adjustments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26024" y="35242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2224" y="354330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Q-System (Barton 1974/2002):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3 Quotients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26024" y="39624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702224" y="3981450"/>
                <a:ext cx="3054399" cy="346249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r>
                  <a:rPr lang="en-US" sz="1125" b="1" i="0" u="none" dirty="0">
                    <a:solidFill>
                      <a:srgbClr val="334155"/>
                    </a:solidFill>
                    <a:latin typeface="Inter"/>
                  </a:rPr>
                  <a:t>Support Sizing Charts:</a:t>
                </a:r>
                <a:r>
                  <a:rPr lang="en-US" sz="1125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13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13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ar-AE" sz="113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ar-AE" sz="1125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125" b="0" i="0" u="none" dirty="0">
                    <a:solidFill>
                      <a:srgbClr val="334155"/>
                    </a:solidFill>
                    <a:latin typeface="Inter"/>
                  </a:rPr>
                  <a:t>vs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125" b="0" i="0" u="none" dirty="0">
                    <a:solidFill>
                      <a:srgbClr val="334155"/>
                    </a:solidFill>
                    <a:latin typeface="Inter"/>
                  </a:rPr>
                  <a:t> Engineering Maps</a:t>
                </a:r>
                <a:endParaRPr sz="1125" b="0" i="0" u="none" dirty="0">
                  <a:solidFill>
                    <a:srgbClr val="334155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224" y="3981450"/>
                <a:ext cx="3054399" cy="346249"/>
              </a:xfrm>
              <a:prstGeom prst="rect">
                <a:avLst/>
              </a:prstGeom>
              <a:blipFill>
                <a:blip r:embed="rId3"/>
                <a:stretch>
                  <a:fillRect l="-399" t="-12281" r="-3393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8347174" y="22098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423374" y="2228850"/>
            <a:ext cx="3054399" cy="34624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334155"/>
                </a:solidFill>
                <a:latin typeface="Inter"/>
              </a:rPr>
              <a:t>Geological Strength Index (GSI):</a:t>
            </a:r>
            <a:r>
              <a:rPr sz="1125" b="0" i="0" u="none" dirty="0">
                <a:solidFill>
                  <a:srgbClr val="334155"/>
                </a:solidFill>
                <a:latin typeface="Inter"/>
              </a:rPr>
              <a:t> Matrix Chart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47174" y="26479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23374" y="266700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Constitutive Links: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Non-linear Hoek-Brown Model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47174" y="30861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8423374" y="3105150"/>
                <a:ext cx="3054399" cy="173124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Empirical Correlations:</a:t>
                </a: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14:m>
                  <m:oMath xmlns:m="http://schemas.openxmlformats.org/officeDocument/2006/math">
                    <m:r>
                      <a:rPr lang="en-US" sz="1125" b="0" i="1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𝑅𝑀𝑅</m:t>
                    </m:r>
                    <m:r>
                      <a:rPr lang="en-US" sz="1125" b="0" i="1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sz="1125" b="0" i="1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125" b="0" i="1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↔</m:t>
                    </m:r>
                    <m:r>
                      <a:rPr lang="en-US" sz="1125" b="0" i="1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endParaRPr sz="1125" b="0" i="0" u="none" dirty="0">
                  <a:solidFill>
                    <a:srgbClr val="334155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374" y="3105150"/>
                <a:ext cx="3054399" cy="173124"/>
              </a:xfrm>
              <a:prstGeom prst="rect">
                <a:avLst/>
              </a:prstGeom>
              <a:blipFill>
                <a:blip r:embed="rId4"/>
                <a:stretch>
                  <a:fillRect l="-399" t="-20690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8347174" y="35242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23374" y="354330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System Comparisons: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Strengths &amp; Limitations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47174" y="396240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23374" y="3981450"/>
            <a:ext cx="3054399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Design Workflow: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Integrated Engineering Pipeline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3200400" cy="4474964"/>
          </a:xfrm>
          <a:prstGeom prst="roundRect">
            <a:avLst>
              <a:gd name="adj" fmla="val 29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495800" y="1362075"/>
            <a:ext cx="3200400" cy="4474964"/>
          </a:xfrm>
          <a:prstGeom prst="roundRect">
            <a:avLst>
              <a:gd name="adj" fmla="val 297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382000" y="1362075"/>
            <a:ext cx="3200400" cy="4474964"/>
          </a:xfrm>
          <a:prstGeom prst="roundRect">
            <a:avLst>
              <a:gd name="adj" fmla="val 2976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3961507"/>
            <a:ext cx="2800350" cy="952500"/>
          </a:xfrm>
          <a:prstGeom prst="roundRect">
            <a:avLst>
              <a:gd name="adj" fmla="val 6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95825" y="3937694"/>
            <a:ext cx="2800350" cy="771525"/>
          </a:xfrm>
          <a:prstGeom prst="roundRect">
            <a:avLst>
              <a:gd name="adj" fmla="val 7407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582025" y="3951982"/>
            <a:ext cx="2800350" cy="971550"/>
          </a:xfrm>
          <a:prstGeom prst="roundRect">
            <a:avLst>
              <a:gd name="adj" fmla="val 5882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2285107"/>
            <a:ext cx="266700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825" y="2489894"/>
            <a:ext cx="304800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2025" y="2275582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1 • FUNDAMENTALS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790575"/>
            <a:ext cx="6782370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Fundamental Mechanics: Intact Rock vs. Rock Mass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38600" y="3390007"/>
            <a:ext cx="514350" cy="4191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Inter"/>
              </a:rPr>
              <a:t>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4800" y="3390007"/>
            <a:ext cx="514350" cy="4191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284C7"/>
                </a:solidFill>
                <a:latin typeface="Inter"/>
              </a:rPr>
              <a:t>=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625" y="2685157"/>
            <a:ext cx="28956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Continuous mineral aggregate bounded between discontinuities. Behavior governed by primary mineralogy, micro-cracks, and grain boundary cementation.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23925" y="4075807"/>
                <a:ext cx="2667000" cy="51937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0369A1"/>
                    </a:solidFill>
                    <a:latin typeface="Inter"/>
                  </a:rPr>
                  <a:t>Key Metric</a:t>
                </a:r>
                <a:r>
                  <a:rPr lang="en-US" sz="1125" b="1" i="0" u="none" dirty="0">
                    <a:solidFill>
                      <a:srgbClr val="0369A1"/>
                    </a:solidFill>
                    <a:latin typeface="Inter"/>
                  </a:rPr>
                  <a:t>s</a:t>
                </a:r>
                <a:r>
                  <a:rPr sz="1125" b="1" i="0" u="none" dirty="0">
                    <a:solidFill>
                      <a:srgbClr val="0369A1"/>
                    </a:solidFill>
                    <a:latin typeface="Inter"/>
                  </a:rPr>
                  <a:t>: Uniaxial Compressive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0369A1"/>
                    </a:solidFill>
                    <a:latin typeface="Inter"/>
                  </a:rPr>
                  <a:t>), Young's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0369A1"/>
                    </a:solidFill>
                    <a:latin typeface="Inter"/>
                  </a:rPr>
                  <a:t>), Tensile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0369A1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925" y="4075807"/>
                <a:ext cx="2667000" cy="519373"/>
              </a:xfrm>
              <a:prstGeom prst="rect">
                <a:avLst/>
              </a:prstGeom>
              <a:blipFill>
                <a:blip r:embed="rId6"/>
                <a:stretch>
                  <a:fillRect l="-3432" t="-8235" b="-164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695825" y="2889944"/>
            <a:ext cx="289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475569"/>
                </a:solidFill>
                <a:latin typeface="Inter"/>
              </a:rPr>
              <a:t>Planar structural weaknesses (joints, bedding planes, faults, shears). Impart anisotropic, non-linear shear behavior and high hydraulic permeability.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10125" y="4051994"/>
                <a:ext cx="2667000" cy="34624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Key Metric</a:t>
                </a:r>
                <a:r>
                  <a:rPr lang="en-US" sz="1125" b="1" i="0" u="none" dirty="0">
                    <a:solidFill>
                      <a:srgbClr val="B45309"/>
                    </a:solidFill>
                    <a:latin typeface="Inter"/>
                  </a:rPr>
                  <a:t>s</a:t>
                </a:r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: Spacing, Persistence, Roughness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), Infilling/Alteration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125" y="4051994"/>
                <a:ext cx="2667000" cy="346249"/>
              </a:xfrm>
              <a:prstGeom prst="rect">
                <a:avLst/>
              </a:prstGeom>
              <a:blipFill>
                <a:blip r:embed="rId7"/>
                <a:stretch>
                  <a:fillRect l="-3196" t="-12500" b="-2678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582025" y="2675632"/>
            <a:ext cx="289560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94A3B8"/>
                </a:solidFill>
                <a:latin typeface="Inter"/>
              </a:rPr>
              <a:t>Discontinuous, anisotropic, non-homogeneous assemblage of rock blocks acting as a structural continuum or block system under stress.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696325" y="4066282"/>
                <a:ext cx="2667000" cy="51937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Governing Metric</a:t>
                </a:r>
                <a:r>
                  <a:rPr lang="en-US" sz="1125" b="1" i="0" u="none" dirty="0">
                    <a:solidFill>
                      <a:srgbClr val="38BDF8"/>
                    </a:solidFill>
                    <a:latin typeface="Inter"/>
                  </a:rPr>
                  <a:t>s</a:t>
                </a:r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: Mass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), Cohesion (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38BDF8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), Friction Angle (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38BDF8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), Hoek-Brown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38BDF8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38BDF8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sz="1125" b="1" i="0" u="none" dirty="0">
                    <a:solidFill>
                      <a:srgbClr val="38BDF8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325" y="4066282"/>
                <a:ext cx="2667000" cy="519373"/>
              </a:xfrm>
              <a:prstGeom prst="rect">
                <a:avLst/>
              </a:prstGeom>
              <a:blipFill>
                <a:blip r:embed="rId8"/>
                <a:stretch>
                  <a:fillRect l="-3432" t="-7059" r="-2746" b="-176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190625" y="2294632"/>
            <a:ext cx="268783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Inter"/>
              </a:rPr>
              <a:t>Intact Rock Material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14925" y="2499419"/>
            <a:ext cx="2025253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F172A"/>
                </a:solidFill>
                <a:latin typeface="Inter"/>
              </a:rPr>
              <a:t>Discontinuities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63025" y="2285107"/>
            <a:ext cx="252531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Inter"/>
              </a:rPr>
              <a:t>Rock Mass System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3555950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317950" y="1362075"/>
            <a:ext cx="3555950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26300" y="1362075"/>
            <a:ext cx="3556099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675757"/>
            <a:ext cx="3555950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17950" y="3675757"/>
            <a:ext cx="3555950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26300" y="3675757"/>
            <a:ext cx="3556099" cy="2161282"/>
          </a:xfrm>
          <a:prstGeom prst="roundRect">
            <a:avLst>
              <a:gd name="adj" fmla="val 440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1581150"/>
            <a:ext cx="171450" cy="1714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975" y="1581150"/>
            <a:ext cx="219075" cy="1714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325" y="1581150"/>
            <a:ext cx="219075" cy="1714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3894832"/>
            <a:ext cx="171450" cy="1714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6325" y="3894832"/>
            <a:ext cx="133350" cy="1714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1 • GEOLOGICAL INPUTS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790575"/>
            <a:ext cx="6502357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Essential Discontinuity Parameters in Engineering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625" y="1562100"/>
            <a:ext cx="4142119" cy="20002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Orientation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625" y="1838325"/>
            <a:ext cx="32511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Strike and dip relative to tunnel drive axis. Determines kinematic feasibility of block sliding or wedge falls.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7975" y="1562100"/>
            <a:ext cx="4142119" cy="200025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Spacing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7975" y="1838325"/>
            <a:ext cx="32511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Perpendicular distance between adjacent discontinuities. Controls individual block size and overall degree of jointing.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6325" y="1562100"/>
            <a:ext cx="3965674" cy="200025"/>
          </a:xfrm>
          <a:prstGeom prst="rect">
            <a:avLst/>
          </a:prstGeom>
          <a:noFill/>
        </p:spPr>
        <p:txBody>
          <a:bodyPr wrap="none" lIns="295275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Persistence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6325" y="1838325"/>
            <a:ext cx="3251299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Discontinuity trace length in exposed rock faces. Defines potential failure plane extent and continuous slip paths.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625" y="3875782"/>
            <a:ext cx="4142119" cy="200025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Roughness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9625" y="4152007"/>
                <a:ext cx="3251150" cy="6000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Small-scale asperities and large-scale undulations. Governs inter-block dilation angle and joint shear strength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152007"/>
                <a:ext cx="3251150" cy="600075"/>
              </a:xfrm>
              <a:prstGeom prst="rect">
                <a:avLst/>
              </a:prstGeom>
              <a:blipFill>
                <a:blip r:embed="rId8"/>
                <a:stretch>
                  <a:fillRect l="-2814" t="-4040" r="-563" b="-14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517975" y="3875782"/>
            <a:ext cx="4142119" cy="2000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Aperture &amp; Infilling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17975" y="4152007"/>
            <a:ext cx="32511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Perpendicular distance between joint walls and type of gouge (clay, quartz). Controls cohesion loss and wall separation.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6325" y="3875782"/>
            <a:ext cx="3965674" cy="200025"/>
          </a:xfrm>
          <a:prstGeom prst="rect">
            <a:avLst/>
          </a:prstGeom>
          <a:noFill/>
        </p:spPr>
        <p:txBody>
          <a:bodyPr wrap="none" lIns="2095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Groundwater Inflow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226325" y="4152007"/>
                <a:ext cx="3251299" cy="6000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Water pressure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 and flow rate. Reduces effective normal stress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 and washes out soft joint gouge.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6325" y="4152007"/>
                <a:ext cx="3251299" cy="600075"/>
              </a:xfrm>
              <a:prstGeom prst="rect">
                <a:avLst/>
              </a:prstGeom>
              <a:blipFill>
                <a:blip r:embed="rId9"/>
                <a:stretch>
                  <a:fillRect l="-2622" t="-4040" r="-1873" b="-14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153400" y="1362075"/>
            <a:ext cx="3429000" cy="4474964"/>
          </a:xfrm>
          <a:prstGeom prst="roundRect">
            <a:avLst>
              <a:gd name="adj" fmla="val 2777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62075"/>
            <a:ext cx="7315200" cy="990600"/>
          </a:xfrm>
          <a:prstGeom prst="roundRect">
            <a:avLst>
              <a:gd name="adj" fmla="val 961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505075"/>
            <a:ext cx="7315200" cy="990600"/>
          </a:xfrm>
          <a:prstGeom prst="roundRect">
            <a:avLst>
              <a:gd name="adj" fmla="val 961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648075"/>
            <a:ext cx="7315200" cy="990600"/>
          </a:xfrm>
          <a:prstGeom prst="roundRect">
            <a:avLst>
              <a:gd name="adj" fmla="val 961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9600" y="4791075"/>
            <a:ext cx="7315200" cy="990600"/>
          </a:xfrm>
          <a:prstGeom prst="roundRect">
            <a:avLst>
              <a:gd name="adj" fmla="val 961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09625" y="1628775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09625" y="2771775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09625" y="3914775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09625" y="5057775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425" y="2732782"/>
            <a:ext cx="3028950" cy="342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1 • ENGINEERING FUNCTION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90575"/>
            <a:ext cx="5484450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Core Objectives of Classification Systems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425" y="3228082"/>
            <a:ext cx="38385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Bieniawski's Warning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3425" y="3609082"/>
            <a:ext cx="312420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"Rock mass classification is an empirical design aid—it is NOT a replacement for field observations, analytical studies, structural modeling, or sound engineering judgment."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" y="162877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" y="277177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6750" y="391477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750" y="5057775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9225" y="1562100"/>
            <a:ext cx="827603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Divide Rock Mass into Domain Classes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9225" y="1790700"/>
            <a:ext cx="64008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Categorizes complex, highly variable rock formations into structural regions of similar geotechnical quality.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9225" y="2705100"/>
            <a:ext cx="827603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Provide Standardized Communication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19225" y="2933700"/>
            <a:ext cx="64008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Establishes a quantitative common language between mining engineers, geologists, contractors, and designers.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19225" y="3848100"/>
            <a:ext cx="827603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Derive Quantitative Engineering Inputs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419225" y="4076700"/>
                <a:ext cx="6400800" cy="34624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Yields mechanical properties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 for analytical calculations and finite element / boundary element numerical simulations.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225" y="4076700"/>
                <a:ext cx="6400800" cy="346249"/>
              </a:xfrm>
              <a:prstGeom prst="rect">
                <a:avLst/>
              </a:prstGeom>
              <a:blipFill>
                <a:blip r:embed="rId4"/>
                <a:stretch>
                  <a:fillRect l="-1429" t="-12281" r="-571" b="-24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1419225" y="4991100"/>
            <a:ext cx="827603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Recommend Empirical Ground Support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9225" y="5219700"/>
            <a:ext cx="64008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Guides installation of rock bolts, fiber shotcrete, mesh, and steel ribs based on historical case studies.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14500" y="188505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981200" y="172313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714500" y="243750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981200" y="227558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714500" y="298995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981200" y="282803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714500" y="354240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981200" y="338048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1714500" y="409485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981200" y="393293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714500" y="464730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981200" y="448538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714500" y="5199757"/>
            <a:ext cx="114300" cy="1143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981200" y="5037832"/>
            <a:ext cx="9601200" cy="438150"/>
          </a:xfrm>
          <a:prstGeom prst="roundRect">
            <a:avLst>
              <a:gd name="adj" fmla="val 21739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1 • HISTORICAL CONTEXT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790575"/>
            <a:ext cx="7416839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Evolution of Major Classification Systems (1879–Present)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184219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1879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71700" y="1837432"/>
            <a:ext cx="931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Ritter: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First empirical approach relating rock conditions to tunnel support needs.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239464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1946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71700" y="2389882"/>
            <a:ext cx="931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Terzaghi: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Rock Load Factor Classification for steel-arch supported rail tunnels (USA).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294709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1958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71700" y="2942332"/>
            <a:ext cx="93154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Lauffer: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Stand-up Time vs Active Span relationships (Austria - NATM foundation).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349954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1700" y="3494782"/>
                <a:ext cx="93154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Deere et al.: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Rock Quality Designation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 quantitative drill-core indexing (USA).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0" y="3494782"/>
                <a:ext cx="9315450" cy="184666"/>
              </a:xfrm>
              <a:prstGeom prst="rect">
                <a:avLst/>
              </a:prstGeom>
              <a:blipFill>
                <a:blip r:embed="rId3"/>
                <a:stretch>
                  <a:fillRect l="-982" t="-25806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09600" y="405199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1973/89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171700" y="4047232"/>
                <a:ext cx="93154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 err="1">
                    <a:solidFill>
                      <a:srgbClr val="000000"/>
                    </a:solidFill>
                    <a:latin typeface="Inter"/>
                  </a:rPr>
                  <a:t>Bieniawski</a:t>
                </a:r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Rock Mass Rating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𝑅𝑀𝑅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 Geomechanics Classification (South Africa / USA).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0" y="4047232"/>
                <a:ext cx="9315450" cy="184666"/>
              </a:xfrm>
              <a:prstGeom prst="rect">
                <a:avLst/>
              </a:prstGeom>
              <a:blipFill>
                <a:blip r:embed="rId4"/>
                <a:stretch>
                  <a:fillRect l="-982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09600" y="460444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1974/02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171700" y="4599682"/>
                <a:ext cx="93154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Barton et al. (NGI):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Tunneling Quality Index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-System) for fiber shotcrete design (Norway).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0" y="4599682"/>
                <a:ext cx="9315450" cy="184666"/>
              </a:xfrm>
              <a:prstGeom prst="rect">
                <a:avLst/>
              </a:prstGeom>
              <a:blipFill>
                <a:blip r:embed="rId5"/>
                <a:stretch>
                  <a:fillRect l="-982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09600" y="5156894"/>
            <a:ext cx="12382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284C7"/>
                </a:solidFill>
                <a:latin typeface="JetBrains Mono"/>
              </a:rPr>
              <a:t>1994/06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171700" y="5152132"/>
                <a:ext cx="93154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Hoek &amp; Brown: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Geological Strength Index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 for non-linear constitutive numerical models.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700" y="5152132"/>
                <a:ext cx="9315450" cy="184666"/>
              </a:xfrm>
              <a:prstGeom prst="rect">
                <a:avLst/>
              </a:prstGeom>
              <a:blipFill>
                <a:blip r:embed="rId6"/>
                <a:stretch>
                  <a:fillRect l="-982" t="-26667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10275" y="1362075"/>
            <a:ext cx="5572125" cy="4661594"/>
          </a:xfrm>
          <a:prstGeom prst="roundRect">
            <a:avLst>
              <a:gd name="adj" fmla="val 204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200275"/>
            <a:ext cx="5172075" cy="485775"/>
          </a:xfrm>
          <a:prstGeom prst="roundRect">
            <a:avLst>
              <a:gd name="adj" fmla="val 15686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838450"/>
            <a:ext cx="5172075" cy="1533525"/>
          </a:xfrm>
          <a:prstGeom prst="roundRect">
            <a:avLst>
              <a:gd name="adj" fmla="val 621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CLASSICAL EMPIRICAL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90575"/>
            <a:ext cx="5421356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Terzaghi's Rock Load Classification (1946)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362075"/>
            <a:ext cx="52673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First comprehensive classification in English integrating geology into tunnel support design. Designed specifically for sizing heavy steel sets in blasted rail tunnels.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53590" y="2333625"/>
                <a:ext cx="6084093" cy="22371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90" y="2333625"/>
                <a:ext cx="6084093" cy="223716"/>
              </a:xfrm>
              <a:prstGeom prst="rect">
                <a:avLst/>
              </a:prstGeom>
              <a:blipFill>
                <a:blip r:embed="rId3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10300" y="2890391"/>
            <a:ext cx="5981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Mechanics of Load Transfer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10300" y="3271391"/>
                <a:ext cx="5267325" cy="642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When a tunnel is excavated, the surrounding rock mass tends to yield into the opening. A parabola of loosened rock of height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 smtClean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 smtClean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125" b="0" i="0" u="none" dirty="0" smtClean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detaches and rests its full dead weight upon the support structure.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3271391"/>
                <a:ext cx="5267325" cy="642937"/>
              </a:xfrm>
              <a:prstGeom prst="rect">
                <a:avLst/>
              </a:prstGeom>
              <a:blipFill>
                <a:blip r:embed="rId4"/>
                <a:stretch>
                  <a:fillRect l="-1736" t="-2857" r="-1968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210300" y="4066728"/>
            <a:ext cx="5267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Arching action transfers the weight of the remaining overburden to the sides of the tunnel opening.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9625" y="3038475"/>
                <a:ext cx="3061416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 = Equivalent roof support pressure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kN/m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038475"/>
                <a:ext cx="3061416" cy="173124"/>
              </a:xfrm>
              <a:prstGeom prst="rect">
                <a:avLst/>
              </a:prstGeom>
              <a:blipFill>
                <a:blip r:embed="rId5"/>
                <a:stretch>
                  <a:fillRect l="-1793" t="-20690" r="-1594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3295650"/>
                <a:ext cx="4867275" cy="18646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 smtClean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 smtClean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125" b="1" i="0" u="none" dirty="0" smtClean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 = Height of loosened rock zone above tunnel crown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125" b="0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295650"/>
                <a:ext cx="4867275" cy="186461"/>
              </a:xfrm>
              <a:prstGeom prst="rect">
                <a:avLst/>
              </a:prstGeom>
              <a:blipFill>
                <a:blip r:embed="rId6"/>
                <a:stretch>
                  <a:fillRect l="-1003" t="-2666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3733800"/>
                <a:ext cx="2784608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 = Unit weight of the rock mass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kN/m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733800"/>
                <a:ext cx="2784608" cy="173124"/>
              </a:xfrm>
              <a:prstGeom prst="rect">
                <a:avLst/>
              </a:prstGeom>
              <a:blipFill>
                <a:blip r:embed="rId7"/>
                <a:stretch>
                  <a:fillRect l="-1751" t="-25000" r="-1751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3990975"/>
                <a:ext cx="3025828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 = Tunnel width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125" b="0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 = Tunnel height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125" b="0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sz="1125" b="0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990975"/>
                <a:ext cx="3025828" cy="173124"/>
              </a:xfrm>
              <a:prstGeom prst="rect">
                <a:avLst/>
              </a:prstGeom>
              <a:blipFill>
                <a:blip r:embed="rId8"/>
                <a:stretch>
                  <a:fillRect l="-1613" t="-25000" r="-2016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0145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209228" y="20145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210919" y="20145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386613" y="20145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23574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209228" y="23574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210919" y="23574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386613" y="23574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27003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209228" y="27003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210919" y="27003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86613" y="27003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30432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209228" y="30432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10919" y="30432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386613" y="30432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09600" y="33861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209228" y="33861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210919" y="33861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386613" y="33861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9600" y="37290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209228" y="37290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210919" y="37290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386613" y="37290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09600" y="40719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209228" y="40719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5210919" y="40719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386613" y="40719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9600" y="44148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209228" y="44148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5210919" y="44148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386613" y="44148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09600" y="4757737"/>
            <a:ext cx="5996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1209228" y="4757737"/>
            <a:ext cx="40016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210919" y="4757737"/>
            <a:ext cx="317569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8386613" y="4757737"/>
            <a:ext cx="319578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019624"/>
                  </p:ext>
                </p:extLst>
              </p:nvPr>
            </p:nvGraphicFramePr>
            <p:xfrm>
              <a:off x="609600" y="1323975"/>
              <a:ext cx="10972798" cy="3448050"/>
            </p:xfrm>
            <a:graphic>
              <a:graphicData uri="http://schemas.openxmlformats.org/drawingml/2006/table">
                <a:tbl>
                  <a:tblPr/>
                  <a:tblGrid>
                    <a:gridCol w="5996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0169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756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957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Condition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Load Factor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 (feet)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Support Sizing Remarks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Hard and intact (no joints/fractures)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support required; spot bolts for spalling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Hard stratified or schistose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to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0.5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Light crown support against spalling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Massive, moderately jointed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to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Light support; vertical walls self-supporting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Moderately blocky and seamy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to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side pressure; support load on crown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blocky and seamy (closely jointed)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0.35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to 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1.1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Little/no side pressure; heavy roof support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Completely crushed but chemically intact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1.1</m:t>
                                </m:r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Considerable side pressure; circular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Squeezing rock at moderate depth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150−1000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1.1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to 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side pressure; yieldable circular arches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Squeezing rock at great depth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&gt;1000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2.1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to 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4.5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 smtClean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sub>
                                    </m:sSub>
                                  </m:e>
                                </m:d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heavy yieldable circular arches + invert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IX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Swelling rock (moisture-active clays)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𝑈𝑝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𝑡𝑜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250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ft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𝑖𝑟𝑟𝑒𝑠𝑝𝑒𝑐𝑡𝑖𝑣𝑒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𝑜𝑓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sz="1050" b="0" i="0" u="none" dirty="0" smtClean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yielding circular ribs with invert struts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019624"/>
                  </p:ext>
                </p:extLst>
              </p:nvPr>
            </p:nvGraphicFramePr>
            <p:xfrm>
              <a:off x="609600" y="1323975"/>
              <a:ext cx="10972798" cy="3448050"/>
            </p:xfrm>
            <a:graphic>
              <a:graphicData uri="http://schemas.openxmlformats.org/drawingml/2006/table">
                <a:tbl>
                  <a:tblPr/>
                  <a:tblGrid>
                    <a:gridCol w="5996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0169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1756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319578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Condition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r="-100576" b="-8929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Support Sizing Remarks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Hard and intact (no joints/fractures)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101786" r="-100576" b="-8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support required; spot bolts for spalling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Hard stratified or schistose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198246" r="-100576" b="-69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Light crown support against spalling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Massive, moderately jointed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303571" r="-100576" b="-6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Light support; vertical walls self-supporting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Moderately blocky and seamy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396491" r="-100576" b="-496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side pressure; support load on crown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blocky and seamy (closely jointed)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496491" r="-100576" b="-396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Little/no side pressure; heavy roof support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Completely crushed but chemically intact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607143" r="-100576" b="-3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Considerable side pressure; circular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916" t="-694737" r="-159056" b="-1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694737" r="-100576" b="-1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side pressure; yieldable circular arches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916" t="-808929" r="-159056" b="-10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808929" r="-100576" b="-1017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heavy yieldable circular arches + invert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IX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Swelling rock (moisture-active clays)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44914" t="-892982" r="-1005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yielding circular ribs with invert struts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1" name="TextBox 40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TERZAGHI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9600" y="790575"/>
                <a:ext cx="6197659" cy="352917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Terzaghi Rock Classes &amp; Rock Load Factors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197659" cy="352917"/>
              </a:xfrm>
              <a:prstGeom prst="rect">
                <a:avLst/>
              </a:prstGeom>
              <a:blipFill>
                <a:blip r:embed="rId4"/>
                <a:stretch>
                  <a:fillRect l="-2753" t="-29310" r="-1672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5391150" cy="2142232"/>
          </a:xfrm>
          <a:prstGeom prst="roundRect">
            <a:avLst>
              <a:gd name="adj" fmla="val 444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1362075"/>
            <a:ext cx="5391150" cy="2142232"/>
          </a:xfrm>
          <a:prstGeom prst="roundRect">
            <a:avLst>
              <a:gd name="adj" fmla="val 444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694807"/>
            <a:ext cx="5391150" cy="2142232"/>
          </a:xfrm>
          <a:prstGeom prst="roundRect">
            <a:avLst>
              <a:gd name="adj" fmla="val 444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91250" y="3694807"/>
            <a:ext cx="5391150" cy="2142232"/>
          </a:xfrm>
          <a:prstGeom prst="roundRect">
            <a:avLst>
              <a:gd name="adj" fmla="val 444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494782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136207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1362075"/>
            <a:ext cx="38100" cy="2142232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91225" y="1362075"/>
            <a:ext cx="9525" cy="214223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91250" y="3494782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1250" y="136207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1250" y="1362075"/>
            <a:ext cx="38100" cy="2142232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572875" y="1362075"/>
            <a:ext cx="9525" cy="214223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5827514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9600" y="369480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9600" y="3694807"/>
            <a:ext cx="38100" cy="2142232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91225" y="3694807"/>
            <a:ext cx="9525" cy="214223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91250" y="5827514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91250" y="369480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91250" y="3694807"/>
            <a:ext cx="38100" cy="2142232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572875" y="3694807"/>
            <a:ext cx="9525" cy="2142232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SYSTEM 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790575"/>
            <a:ext cx="5614037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Limitations of Terzaghi's Rock Load Method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1562100"/>
            <a:ext cx="651331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1. Overestimates Support for Large Spans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38200" y="1838325"/>
                <a:ext cx="5057775" cy="6000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Accurate for small tunnels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&lt;6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), but yields overly conservative, excessive rock load estimates for large-span openings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&gt;6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 (Singh &amp; Goel 1999).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38325"/>
                <a:ext cx="5057775" cy="600075"/>
              </a:xfrm>
              <a:prstGeom prst="rect">
                <a:avLst/>
              </a:prstGeom>
              <a:blipFill>
                <a:blip r:embed="rId3"/>
                <a:stretch>
                  <a:fillRect l="-1809" t="-5102" r="-24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19850" y="1562100"/>
            <a:ext cx="57721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2. Limited to Steel Arch Supports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9850" y="1838325"/>
            <a:ext cx="50577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Developed specifically for passive steel ribs. Does not account for modern active rock reinforcement like fully-grouted rock bolts, cable bolts, or sprayed shotcrete shell linings (Cording &amp; Deere 1972).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200" y="3894832"/>
            <a:ext cx="651331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3. Subjective Qualitative Rock Inputs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200" y="4171057"/>
            <a:ext cx="50577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>
                <a:solidFill>
                  <a:srgbClr val="475569"/>
                </a:solidFill>
                <a:latin typeface="Inter"/>
              </a:rPr>
              <a:t>Relies on descriptive terms ("blocky and seamy", "crushed") without objective numerical measurement parameters like RQD, joint spacing, or joint shear strength (Cecil 1970).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9850" y="3894832"/>
            <a:ext cx="57721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4. Wide Squeezing/Swelling Ranges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9850" y="4171057"/>
            <a:ext cx="50577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Load ranges for classes VII–IX are too broad to allow precise engineering design without extensive secondary field stress measurements.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10275" y="1362075"/>
            <a:ext cx="5572125" cy="4661594"/>
          </a:xfrm>
          <a:prstGeom prst="roundRect">
            <a:avLst>
              <a:gd name="adj" fmla="val 2043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62075"/>
            <a:ext cx="5172075" cy="1276350"/>
          </a:xfrm>
          <a:prstGeom prst="roundRect">
            <a:avLst>
              <a:gd name="adj" fmla="val 7462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790825"/>
            <a:ext cx="5172075" cy="1276350"/>
          </a:xfrm>
          <a:prstGeom prst="roundRect">
            <a:avLst>
              <a:gd name="adj" fmla="val 7462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CLASSICAL EMPIRICAL 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90575"/>
            <a:ext cx="5170583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Lauffer's Stand-Up Time Concept (1958)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219575"/>
            <a:ext cx="5267325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475569"/>
                </a:solidFill>
                <a:latin typeface="Inter"/>
              </a:rPr>
              <a:t>Foundation of NATM: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Lauffer showed that as active span increases, stand-up time decreases exponentially. This principle forms the base of the New Austrian Tunneling Method (Pacher et al. 1974).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0300" y="2473672"/>
            <a:ext cx="5981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38BDF8"/>
                </a:solidFill>
                <a:latin typeface="Inter"/>
              </a:rPr>
              <a:t>Lauffer's Rock Mass Classes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300" y="2854672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Inter"/>
              </a:rPr>
              <a:t>Classified rock mass quality into 7 categories: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1562100"/>
            <a:ext cx="626328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Inter"/>
              </a:rPr>
              <a:t>Definition: Active Unsupported Span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1838325"/>
            <a:ext cx="48672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334155"/>
                </a:solidFill>
                <a:latin typeface="Inter"/>
              </a:rPr>
              <a:t>The unsupported tunnel section width, or the distance from the excavated tunnel face to the nearest installed permanent support (if greater than tunnel span).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2990850"/>
            <a:ext cx="626328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Inter"/>
              </a:rPr>
              <a:t>Definition: Stand-Up Time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625" y="3267075"/>
            <a:ext cx="48672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334155"/>
                </a:solidFill>
                <a:latin typeface="Inter"/>
              </a:rPr>
              <a:t>The elapsed time span during which an excavated active tunnel span can remain open without any support or reinforcement before collapse begins.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0300" y="3188047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22C55E"/>
                </a:solidFill>
                <a:latin typeface="Inter"/>
              </a:rPr>
              <a:t>Class A: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Very Good (Indefinite stand-up time)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0300" y="3445222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84CC16"/>
                </a:solidFill>
                <a:latin typeface="Inter"/>
              </a:rPr>
              <a:t>Class B: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Good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0300" y="3702397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AB308"/>
                </a:solidFill>
                <a:latin typeface="Inter"/>
              </a:rPr>
              <a:t>Class C: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Fair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0300" y="3959572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97316"/>
                </a:solidFill>
                <a:latin typeface="Inter"/>
              </a:rPr>
              <a:t>Class D: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Poor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0300" y="4216747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EF4444"/>
                </a:solidFill>
                <a:latin typeface="Inter"/>
              </a:rPr>
              <a:t>Class E: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Very Poor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0300" y="4473922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DC2626"/>
                </a:solidFill>
                <a:latin typeface="Inter"/>
              </a:rPr>
              <a:t>Class F: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Extremely Poor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0300" y="4731097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F8FAFC"/>
                </a:solidFill>
                <a:latin typeface="Inter"/>
              </a:rPr>
              <a:t>Class G:</a:t>
            </a:r>
            <a:r>
              <a:rPr sz="1125" b="0" i="0" u="none">
                <a:solidFill>
                  <a:srgbClr val="F8FAFC"/>
                </a:solidFill>
                <a:latin typeface="Inter"/>
              </a:rPr>
              <a:t> Completely Crushed / Squeezing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240637" y="1915715"/>
            <a:ext cx="4341762" cy="1020960"/>
          </a:xfrm>
          <a:prstGeom prst="roundRect">
            <a:avLst>
              <a:gd name="adj" fmla="val 93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40637" y="3070026"/>
            <a:ext cx="4341762" cy="1020960"/>
          </a:xfrm>
          <a:prstGeom prst="roundRect">
            <a:avLst>
              <a:gd name="adj" fmla="val 93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240637" y="4224337"/>
            <a:ext cx="4341762" cy="1207591"/>
          </a:xfrm>
          <a:prstGeom prst="roundRect">
            <a:avLst>
              <a:gd name="adj" fmla="val 7887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66713"/>
            <a:ext cx="6402437" cy="4214068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28638"/>
            <a:ext cx="6078587" cy="38902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RECONSTRUCTED DIAGRAM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90575"/>
            <a:ext cx="5840189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Active Span vs. Stand-Up Time Relationships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40662" y="2115740"/>
            <a:ext cx="475133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Key Design Insight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40662" y="2363390"/>
                <a:ext cx="4036962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In Class E rock (Very Poor), a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span will collapse in less than </a:t>
                </a:r>
                <a:r>
                  <a:rPr sz="1050" b="1" i="0" u="none" dirty="0">
                    <a:solidFill>
                      <a:srgbClr val="475569"/>
                    </a:solidFill>
                    <a:latin typeface="Inter"/>
                  </a:rPr>
                  <a:t>1 hour</a:t>
                </a: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if left unsupported.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2363390"/>
                <a:ext cx="4036962" cy="373260"/>
              </a:xfrm>
              <a:prstGeom prst="rect">
                <a:avLst/>
              </a:prstGeom>
              <a:blipFill>
                <a:blip r:embed="rId5"/>
                <a:stretch>
                  <a:fillRect l="-2115" t="-8197" r="-1511" b="-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440662" y="3270051"/>
            <a:ext cx="475133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Class A (Very Good)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440662" y="3517701"/>
                <a:ext cx="4036962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A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15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span can stand unsupported for over </a:t>
                </a:r>
                <a:r>
                  <a:rPr sz="1050" b="1" i="0" u="none" dirty="0">
                    <a:solidFill>
                      <a:srgbClr val="475569"/>
                    </a:solidFill>
                    <a:latin typeface="Inter"/>
                  </a:rPr>
                  <a:t>20 years</a:t>
                </a: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without structural decay.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3517701"/>
                <a:ext cx="4036962" cy="373260"/>
              </a:xfrm>
              <a:prstGeom prst="rect">
                <a:avLst/>
              </a:prstGeom>
              <a:blipFill>
                <a:blip r:embed="rId6"/>
                <a:stretch>
                  <a:fillRect l="-2115" t="-8197"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440662" y="4424362"/>
            <a:ext cx="475133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Inter"/>
              </a:rPr>
              <a:t>RMR Linkage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440662" y="4672012"/>
                <a:ext cx="4036962" cy="36888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 err="1">
                    <a:solidFill>
                      <a:srgbClr val="334155"/>
                    </a:solidFill>
                    <a:latin typeface="Inter"/>
                  </a:rPr>
                  <a:t>Bieniawski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later correlated these curves directly with numeric RMR rating bands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100−81→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Class A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&lt;20→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Class E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4672012"/>
                <a:ext cx="4036962" cy="368884"/>
              </a:xfrm>
              <a:prstGeom prst="rect">
                <a:avLst/>
              </a:prstGeom>
              <a:blipFill>
                <a:blip r:embed="rId7"/>
                <a:stretch>
                  <a:fillRect l="-2115" t="-8197"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5372100" cy="4661594"/>
          </a:xfrm>
          <a:prstGeom prst="roundRect">
            <a:avLst>
              <a:gd name="adj" fmla="val 2043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362075"/>
            <a:ext cx="5372100" cy="4661594"/>
          </a:xfrm>
          <a:prstGeom prst="roundRect">
            <a:avLst>
              <a:gd name="adj" fmla="val 2043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" y="1581150"/>
            <a:ext cx="142875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325" y="1581150"/>
            <a:ext cx="17145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2 • PARADIGM SHIFT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90575"/>
            <a:ext cx="668035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Transition to Quantitative Multi-Parameter Systems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625" y="1562100"/>
            <a:ext cx="6525815" cy="228600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991B1B"/>
                </a:solidFill>
                <a:latin typeface="Inter"/>
              </a:rPr>
              <a:t>Why Single Indicators Fail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1562100"/>
            <a:ext cx="5781675" cy="228600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Inter"/>
              </a:rPr>
              <a:t>Multi-Parameter Quantitative 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875" y="18859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1075" y="19050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75569"/>
                </a:solidFill>
                <a:latin typeface="Inter"/>
              </a:rPr>
              <a:t>Qualitative Ambiguity: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Terms like "moderately jointed" mean different things to different engineers.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875" y="23431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075" y="23622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75569"/>
                </a:solidFill>
                <a:latin typeface="Inter"/>
              </a:rPr>
              <a:t>Single Parameter Blindness: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Intact rock strength alone does not govern stability when joints control failure.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875" y="28003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075" y="28194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75569"/>
                </a:solidFill>
                <a:latin typeface="Inter"/>
              </a:rPr>
              <a:t>Ignoring Ground Water: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Pore water pressure drastically reduces joint friction without altering core appearance.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4875" y="32575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1075" y="32766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475569"/>
                </a:solidFill>
                <a:latin typeface="Inter"/>
              </a:rPr>
              <a:t>In-situ Stress Ignored: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Deep high-stress rock bursts cannot be predicted by shallow load factors.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5575" y="18859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1775" y="19050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Objective Indexing: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Uses measured core lengths, joint counts, laboratory strength, and water inflows.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5575" y="23431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1775" y="23622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Mathematical Combination: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Combines parameters via addition (RMR) or multiplicative ratios (Q).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5575" y="28003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1775" y="2819400"/>
            <a:ext cx="4895850" cy="3619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34155"/>
                </a:solidFill>
                <a:latin typeface="Inter"/>
              </a:rPr>
              <a:t>Direct Support Maps:</a:t>
            </a:r>
            <a:r>
              <a:rPr sz="1125" b="0" i="0" u="none">
                <a:solidFill>
                  <a:srgbClr val="334155"/>
                </a:solidFill>
                <a:latin typeface="Inter"/>
              </a:rPr>
              <a:t> Output maps directly to concrete shotcrete thickness, bolt lengths, and spacing.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05575" y="3257550"/>
            <a:ext cx="762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581775" y="3276600"/>
                <a:ext cx="4895850" cy="346249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Numerical Modeling Input:</a:t>
                </a: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 Directly yields equivalent deformation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) and Mohr-Coulomb parameters.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775" y="3276600"/>
                <a:ext cx="4895850" cy="346249"/>
              </a:xfrm>
              <a:prstGeom prst="rect">
                <a:avLst/>
              </a:prstGeom>
              <a:blipFill>
                <a:blip r:embed="rId5"/>
                <a:stretch>
                  <a:fillRect l="-249" t="-12500" b="-26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581900" y="1362075"/>
            <a:ext cx="4000500" cy="4661594"/>
          </a:xfrm>
          <a:prstGeom prst="roundRect">
            <a:avLst>
              <a:gd name="adj" fmla="val 238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200275"/>
            <a:ext cx="6743700" cy="704850"/>
          </a:xfrm>
          <a:prstGeom prst="roundRect">
            <a:avLst>
              <a:gd name="adj" fmla="val 1081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057525"/>
            <a:ext cx="6743700" cy="1428750"/>
          </a:xfrm>
          <a:prstGeom prst="roundRect">
            <a:avLst>
              <a:gd name="adj" fmla="val 666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81925" y="3502372"/>
            <a:ext cx="15094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291339" y="3502372"/>
            <a:ext cx="20910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81925" y="3845272"/>
            <a:ext cx="15094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291339" y="3845272"/>
            <a:ext cx="20910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81925" y="4188172"/>
            <a:ext cx="15094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91339" y="4188172"/>
            <a:ext cx="20910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81925" y="4531072"/>
            <a:ext cx="15094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291339" y="4531072"/>
            <a:ext cx="20910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81925" y="4873972"/>
            <a:ext cx="15094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291339" y="4873972"/>
            <a:ext cx="209103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CORE QUANTITATIVE PARAMETERS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790575"/>
            <a:ext cx="5813643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Rock Quality Designation (RQD) (Deere 1967)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9600" y="1362075"/>
                <a:ext cx="683895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RQD quantifies degree of jointing/fracturing from drill core. Defined as percentage of intact core pieces 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20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𝟏𝟎𝟎</m:t>
                    </m:r>
                    <m:r>
                      <m:rPr>
                        <m:nor/>
                      </m:rPr>
                      <a:rPr lang="en-US" sz="1200" b="1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mm</m:t>
                    </m:r>
                  </m:oMath>
                </a14:m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m:rPr>
                        <m:nor/>
                      </m:rPr>
                      <a:rPr lang="en-US" sz="1200" b="1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inches</m:t>
                    </m:r>
                  </m:oMath>
                </a14:m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in total core run using standard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𝑁𝑊</m:t>
                    </m:r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𝑁𝑋</m:t>
                    </m:r>
                  </m:oMath>
                </a14:m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diameter core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≥54.7</m:t>
                    </m:r>
                    <m:r>
                      <m:rPr>
                        <m:nor/>
                      </m:rPr>
                      <a:rPr lang="en-US" sz="120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mm</m:t>
                    </m:r>
                  </m:oMath>
                </a14:m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62075"/>
                <a:ext cx="6838950" cy="685800"/>
              </a:xfrm>
              <a:prstGeom prst="rect">
                <a:avLst/>
              </a:prstGeom>
              <a:blipFill>
                <a:blip r:embed="rId3"/>
                <a:stretch>
                  <a:fillRect l="-1337" t="-3540" b="-10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-42862" y="2333625"/>
                <a:ext cx="8048625" cy="4381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𝑅𝑄𝐷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bHide m:val="on"/>
                              <m:supHide m:val="on"/>
                              <m:ctrlPr>
                                <a:rPr lang="ar-AE" sz="13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m:rPr>
                                  <m:nor/>
                                </m:rPr>
                                <a:rPr lang="en-US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Length of intact core pieces</m:t>
                              </m:r>
                            </m:e>
                          </m:nary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  <m:r>
                            <m:rPr>
                              <m:nor/>
                            </m:r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cm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Total Core Run Length</m:t>
                          </m:r>
                        </m:den>
                      </m:f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×100%</m:t>
                      </m:r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862" y="2333625"/>
                <a:ext cx="8048625" cy="438150"/>
              </a:xfrm>
              <a:prstGeom prst="rect">
                <a:avLst/>
              </a:prstGeom>
              <a:blipFill>
                <a:blip r:embed="rId4"/>
                <a:stretch>
                  <a:fillRect t="-86111" b="-680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781925" y="2497484"/>
            <a:ext cx="44100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RQD Classification Scale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625" y="3257550"/>
            <a:ext cx="832604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Standard Logging Rules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4875" y="350996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81075" y="3524250"/>
                <a:ext cx="3297890" cy="161583"/>
              </a:xfrm>
              <a:prstGeom prst="rect">
                <a:avLst/>
              </a:prstGeom>
              <a:noFill/>
            </p:spPr>
            <p:txBody>
              <a:bodyPr wrap="none" lIns="76200" tIns="0" rIns="0" bIns="0" anchor="t">
                <a:spAutoFit/>
              </a:bodyPr>
              <a:lstStyle/>
              <a:p>
                <a:pPr algn="l"/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Only hard, intact core pieces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&gt;10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are summed.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75" y="3524250"/>
                <a:ext cx="3297890" cy="161583"/>
              </a:xfrm>
              <a:prstGeom prst="rect">
                <a:avLst/>
              </a:prstGeom>
              <a:blipFill>
                <a:blip r:embed="rId5"/>
                <a:stretch>
                  <a:fillRect l="-185" t="-25926" r="-1848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904875" y="372903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1075" y="3743325"/>
            <a:ext cx="6267450" cy="3238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Mechanical breaks caused by drilling must be fitted together and counted as unbroken intact pieces.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4875" y="411003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81075" y="4124325"/>
                <a:ext cx="4889672" cy="161583"/>
              </a:xfrm>
              <a:prstGeom prst="rect">
                <a:avLst/>
              </a:prstGeom>
              <a:noFill/>
            </p:spPr>
            <p:txBody>
              <a:bodyPr wrap="none" lIns="76200" tIns="0" rIns="0" bIns="0" anchor="t">
                <a:spAutoFit/>
              </a:bodyPr>
              <a:lstStyle/>
              <a:p>
                <a:pPr algn="l"/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Weathered, soft, or highly altered core pieces are excluded even if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&gt;10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075" y="4124325"/>
                <a:ext cx="4889672" cy="161583"/>
              </a:xfrm>
              <a:prstGeom prst="rect">
                <a:avLst/>
              </a:prstGeom>
              <a:blipFill>
                <a:blip r:embed="rId6"/>
                <a:stretch>
                  <a:fillRect l="-125" t="-26923" r="-74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47332"/>
                  </p:ext>
                </p:extLst>
              </p:nvPr>
            </p:nvGraphicFramePr>
            <p:xfrm>
              <a:off x="7781925" y="2811809"/>
              <a:ext cx="3600449" cy="2076450"/>
            </p:xfrm>
            <a:graphic>
              <a:graphicData uri="http://schemas.openxmlformats.org/drawingml/2006/table">
                <a:tbl>
                  <a:tblPr/>
                  <a:tblGrid>
                    <a:gridCol w="15094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9103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RQD Value (%)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Mass Quality 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DC2626"/>
                              </a:solidFill>
                              <a:latin typeface="Inter"/>
                            </a:rPr>
                            <a:t>Very 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%−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𝟓𝟎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%−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𝟕𝟓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𝟕𝟓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%−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0F172A"/>
                              </a:solidFill>
                              <a:latin typeface="Inter"/>
                            </a:rPr>
                            <a:t>Good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𝟗𝟎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%−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𝟏𝟎𝟎</m:t>
                                </m:r>
                                <m:r>
                                  <a:rPr lang="en-US" sz="1050" b="1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%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16A34A"/>
                              </a:solidFill>
                              <a:latin typeface="Inter"/>
                            </a:rPr>
                            <a:t>Excellent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7447332"/>
                  </p:ext>
                </p:extLst>
              </p:nvPr>
            </p:nvGraphicFramePr>
            <p:xfrm>
              <a:off x="7781925" y="2811809"/>
              <a:ext cx="3600449" cy="2076450"/>
            </p:xfrm>
            <a:graphic>
              <a:graphicData uri="http://schemas.openxmlformats.org/drawingml/2006/table">
                <a:tbl>
                  <a:tblPr/>
                  <a:tblGrid>
                    <a:gridCol w="150941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9103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RQD Value (%)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Mass Quality 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100000" r="-138710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DC2626"/>
                              </a:solidFill>
                              <a:latin typeface="Inter"/>
                            </a:rPr>
                            <a:t>Very 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200000" r="-138710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305357" r="-13871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398246" r="-13871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0F172A"/>
                              </a:solidFill>
                              <a:latin typeface="Inter"/>
                            </a:rPr>
                            <a:t>Good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7"/>
                          <a:stretch>
                            <a:fillRect t="-498246" r="-1387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16A34A"/>
                              </a:solidFill>
                              <a:latin typeface="Inter"/>
                            </a:rPr>
                            <a:t>Excellent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608832"/>
            <a:ext cx="6042273" cy="3943350"/>
          </a:xfrm>
          <a:prstGeom prst="roundRect">
            <a:avLst>
              <a:gd name="adj" fmla="val 241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9625" y="2113657"/>
            <a:ext cx="5642223" cy="3238500"/>
          </a:xfrm>
          <a:prstGeom prst="roundRect">
            <a:avLst>
              <a:gd name="adj" fmla="val 2352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80473" y="1994594"/>
            <a:ext cx="4701926" cy="2257425"/>
          </a:xfrm>
          <a:prstGeom prst="roundRect">
            <a:avLst>
              <a:gd name="adj" fmla="val 4219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80473" y="4404419"/>
            <a:ext cx="4701926" cy="762000"/>
          </a:xfrm>
          <a:prstGeom prst="roundRect">
            <a:avLst>
              <a:gd name="adj" fmla="val 12500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080498" y="3289994"/>
            <a:ext cx="4301876" cy="762000"/>
          </a:xfrm>
          <a:prstGeom prst="roundRect">
            <a:avLst>
              <a:gd name="adj" fmla="val 1000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33450" y="2237482"/>
            <a:ext cx="1143000" cy="266700"/>
          </a:xfrm>
          <a:prstGeom prst="roundRect">
            <a:avLst>
              <a:gd name="adj" fmla="val 14285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33450" y="2561332"/>
            <a:ext cx="428625" cy="266700"/>
          </a:xfrm>
          <a:prstGeom prst="roundRect">
            <a:avLst>
              <a:gd name="adj" fmla="val 14285"/>
            </a:avLst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33450" y="2885182"/>
            <a:ext cx="904875" cy="266700"/>
          </a:xfrm>
          <a:prstGeom prst="roundRect">
            <a:avLst>
              <a:gd name="adj" fmla="val 14285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33450" y="3209032"/>
            <a:ext cx="238125" cy="571500"/>
          </a:xfrm>
          <a:prstGeom prst="roundRect">
            <a:avLst>
              <a:gd name="adj" fmla="val 16000"/>
            </a:avLst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33450" y="3837682"/>
            <a:ext cx="904875" cy="266700"/>
          </a:xfrm>
          <a:prstGeom prst="roundRect">
            <a:avLst>
              <a:gd name="adj" fmla="val 14285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33450" y="4161532"/>
            <a:ext cx="1238250" cy="266700"/>
          </a:xfrm>
          <a:prstGeom prst="roundRect">
            <a:avLst>
              <a:gd name="adj" fmla="val 14285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33450" y="4485382"/>
            <a:ext cx="333375" cy="419100"/>
          </a:xfrm>
          <a:prstGeom prst="roundRect">
            <a:avLst>
              <a:gd name="adj" fmla="val 11428"/>
            </a:avLst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33450" y="4961632"/>
            <a:ext cx="904875" cy="266700"/>
          </a:xfrm>
          <a:prstGeom prst="roundRect">
            <a:avLst>
              <a:gd name="adj" fmla="val 14285"/>
            </a:avLst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RQD MECHANICS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790575"/>
            <a:ext cx="6411114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RQD Measurement Procedure &amp; Worked Example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625" y="1808857"/>
            <a:ext cx="740541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Core Run Total Length = 200 cm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0498" y="2194619"/>
            <a:ext cx="511150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Inter"/>
              </a:rPr>
              <a:t>Calculation Steps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80498" y="2470844"/>
                <a:ext cx="2026196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Sum of sound pieces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&gt;10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: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498" y="2470844"/>
                <a:ext cx="2026196" cy="173124"/>
              </a:xfrm>
              <a:prstGeom prst="rect">
                <a:avLst/>
              </a:prstGeom>
              <a:blipFill>
                <a:blip r:embed="rId3"/>
                <a:stretch>
                  <a:fillRect l="-4204" t="-20690" r="-3003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7080498" y="2728019"/>
            <a:ext cx="511150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JetBrains Mono"/>
              </a:rPr>
              <a:t>38 + 30 + 30 + 40 + 30 = 168 cm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7080498" y="3032819"/>
                <a:ext cx="2354812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Divide by total run length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200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):</a:t>
                </a: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498" y="3032819"/>
                <a:ext cx="2354812" cy="173124"/>
              </a:xfrm>
              <a:prstGeom prst="rect">
                <a:avLst/>
              </a:prstGeom>
              <a:blipFill>
                <a:blip r:embed="rId4"/>
                <a:stretch>
                  <a:fillRect l="-3618" t="-25000" r="-2326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33263" y="3423344"/>
                <a:ext cx="4996346" cy="43364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50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𝑅𝑄𝐷</m:t>
                      </m:r>
                      <m:r>
                        <a:rPr lang="ar-AE" sz="150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5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5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168</m:t>
                          </m:r>
                        </m:num>
                        <m:den>
                          <m:r>
                            <a:rPr lang="ar-AE" sz="15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200</m:t>
                          </m:r>
                        </m:den>
                      </m:f>
                      <m:r>
                        <a:rPr lang="ar-AE" sz="150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×100=84%</m:t>
                      </m:r>
                    </m:oMath>
                  </m:oMathPara>
                </a14:m>
                <a:endParaRPr lang="ar-AE" sz="150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263" y="3423344"/>
                <a:ext cx="4996346" cy="433645"/>
              </a:xfrm>
              <a:prstGeom prst="rect">
                <a:avLst/>
              </a:prstGeom>
              <a:blipFill>
                <a:blip r:embed="rId5"/>
                <a:stretch>
                  <a:fillRect t="-1408" b="-14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080498" y="4604444"/>
                <a:ext cx="4397126" cy="17312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Result Classification: "GOOD" Rock Mass Quality (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B45309"/>
                        </a:solidFill>
                        <a:latin typeface="Cambria Math" panose="02040503050406030204" pitchFamily="18" charset="0"/>
                      </a:rPr>
                      <m:t>75%−90%</m:t>
                    </m:r>
                  </m:oMath>
                </a14:m>
                <a:r>
                  <a:rPr sz="1125" b="1" i="0" u="none" dirty="0">
                    <a:solidFill>
                      <a:srgbClr val="B45309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0498" y="4604444"/>
                <a:ext cx="4397126" cy="173124"/>
              </a:xfrm>
              <a:prstGeom prst="rect">
                <a:avLst/>
              </a:prstGeom>
              <a:blipFill>
                <a:blip r:embed="rId6"/>
                <a:stretch>
                  <a:fillRect l="-1939" t="-20690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847725" y="2294632"/>
            <a:ext cx="13144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Inter"/>
              </a:rPr>
              <a:t>38 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52650" y="2294632"/>
            <a:ext cx="1595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Inter"/>
              </a:rPr>
              <a:t>✓ Counted (&gt; 10 cm)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725" y="2618482"/>
            <a:ext cx="6000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8FAFC"/>
                </a:solidFill>
                <a:latin typeface="Inter"/>
              </a:rPr>
              <a:t>8 cm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38275" y="2613719"/>
            <a:ext cx="164306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DC2626"/>
                </a:solidFill>
                <a:latin typeface="Inter"/>
              </a:rPr>
              <a:t>✗ Discarded (&lt; 10 cm)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7725" y="2942332"/>
            <a:ext cx="10763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Inter"/>
              </a:rPr>
              <a:t>30 cm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4525" y="2942332"/>
            <a:ext cx="1595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Inter"/>
              </a:rPr>
              <a:t>✓ Counted (&gt; 10 cm)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725" y="3266182"/>
            <a:ext cx="409575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 dirty="0">
                <a:solidFill>
                  <a:srgbClr val="F8FAFC"/>
                </a:solidFill>
                <a:latin typeface="Inter"/>
              </a:rPr>
              <a:t>4 </a:t>
            </a:r>
            <a:endParaRPr lang="en-US" sz="975" b="1" i="0" u="none" dirty="0">
              <a:solidFill>
                <a:srgbClr val="F8FAFC"/>
              </a:solidFill>
              <a:latin typeface="Inter"/>
            </a:endParaRPr>
          </a:p>
          <a:p>
            <a:pPr algn="ctr"/>
            <a:r>
              <a:rPr sz="975" b="1" i="0" u="none" dirty="0">
                <a:solidFill>
                  <a:srgbClr val="F8FAFC"/>
                </a:solidFill>
                <a:latin typeface="Inter"/>
              </a:rPr>
              <a:t>cm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47775" y="3413819"/>
            <a:ext cx="164306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DC2626"/>
                </a:solidFill>
                <a:latin typeface="Inter"/>
              </a:rPr>
              <a:t>✗ Discarded (&lt; 10 cm)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725" y="3894832"/>
            <a:ext cx="10763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Inter"/>
              </a:rPr>
              <a:t>30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14525" y="3894832"/>
            <a:ext cx="1595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Inter"/>
              </a:rPr>
              <a:t>✓ Counted (&gt; 10 cm)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5818" y="4218682"/>
            <a:ext cx="1433512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Inter"/>
              </a:rPr>
              <a:t>40 cm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47900" y="4218682"/>
            <a:ext cx="1595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Inter"/>
              </a:rPr>
              <a:t>✓ Counted (&gt; 10 cm)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7725" y="4542532"/>
            <a:ext cx="5048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8FAFC"/>
                </a:solidFill>
                <a:latin typeface="Inter"/>
              </a:rPr>
              <a:t>5 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43025" y="4613969"/>
            <a:ext cx="164306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DC2626"/>
                </a:solidFill>
                <a:latin typeface="Inter"/>
              </a:rPr>
              <a:t>✗ Discarded (&lt; 10 cm)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25" y="5018782"/>
            <a:ext cx="10763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1" i="0" u="none">
                <a:solidFill>
                  <a:srgbClr val="FFFFFF"/>
                </a:solidFill>
                <a:latin typeface="Inter"/>
              </a:rPr>
              <a:t>30 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14525" y="5018782"/>
            <a:ext cx="1595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Inter"/>
              </a:rPr>
              <a:t>✓ Counted (&gt; 10 cm)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83703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10275" y="1362075"/>
            <a:ext cx="5572125" cy="4154305"/>
          </a:xfrm>
          <a:prstGeom prst="roundRect">
            <a:avLst>
              <a:gd name="adj" fmla="val 2128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200275"/>
            <a:ext cx="5172075" cy="704850"/>
          </a:xfrm>
          <a:prstGeom prst="roundRect">
            <a:avLst>
              <a:gd name="adj" fmla="val 1081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057525"/>
            <a:ext cx="5172075" cy="1685925"/>
          </a:xfrm>
          <a:prstGeom prst="roundRect">
            <a:avLst>
              <a:gd name="adj" fmla="val 56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OUTCROP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" y="790575"/>
                <a:ext cx="6258188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RQD Estimation from Volumetric Joint Count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258188" cy="346249"/>
              </a:xfrm>
              <a:prstGeom prst="rect">
                <a:avLst/>
              </a:prstGeom>
              <a:blipFill>
                <a:blip r:embed="rId2"/>
                <a:stretch>
                  <a:fillRect l="-2726" t="-25000" r="-1655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2000" y="6029724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Note: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&lt;4.5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=100%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&gt;35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=0%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is extremely useful during preliminary geological field mapping before drilling begins.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29724"/>
                <a:ext cx="10763250" cy="176523"/>
              </a:xfrm>
              <a:prstGeom prst="rect">
                <a:avLst/>
              </a:prstGeom>
              <a:blipFill>
                <a:blip r:embed="rId3"/>
                <a:stretch>
                  <a:fillRect l="-736" t="-17241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1362075"/>
                <a:ext cx="5267325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When drill core is unavailable (e.g. surface mapping or </a:t>
                </a:r>
                <a:r>
                  <a:rPr sz="1200" b="0" i="0" u="none" dirty="0" err="1">
                    <a:solidFill>
                      <a:srgbClr val="334155"/>
                    </a:solidFill>
                    <a:latin typeface="Inter"/>
                  </a:rPr>
                  <a:t>adit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mapping), </a:t>
                </a:r>
                <a:r>
                  <a:rPr sz="1200" b="0" i="0" u="none" dirty="0" err="1">
                    <a:solidFill>
                      <a:srgbClr val="334155"/>
                    </a:solidFill>
                    <a:latin typeface="Inter"/>
                  </a:rPr>
                  <a:t>Palmström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(1982) derived a direct correlation between RQD and </a:t>
                </a:r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Volumetric Joint Count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for clay-free rock masses.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62075"/>
                <a:ext cx="5267325" cy="685800"/>
              </a:xfrm>
              <a:prstGeom prst="rect">
                <a:avLst/>
              </a:prstGeom>
              <a:blipFill>
                <a:blip r:embed="rId4"/>
                <a:stretch>
                  <a:fillRect l="-1736" t="-3540" b="-10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53590" y="2333625"/>
                <a:ext cx="6084093" cy="23314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𝑅𝑄𝐷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=115−3.3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for </m:t>
                          </m:r>
                          <m: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𝑅𝑄𝐷</m:t>
                          </m:r>
                          <m: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≤100</m:t>
                          </m:r>
                        </m:e>
                      </m:d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590" y="2333625"/>
                <a:ext cx="6084093" cy="233141"/>
              </a:xfrm>
              <a:prstGeom prst="rect">
                <a:avLst/>
              </a:prstGeom>
              <a:blipFill>
                <a:blip r:embed="rId5"/>
                <a:stretch>
                  <a:fillRect t="-15789" b="-4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10300" y="2904232"/>
                <a:ext cx="2047484" cy="230832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500" b="1" i="0" u="none" dirty="0">
                    <a:solidFill>
                      <a:srgbClr val="38BDF8"/>
                    </a:solidFill>
                    <a:latin typeface="Inter"/>
                  </a:rPr>
                  <a:t>Major Advantage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500" b="1" i="0" u="none" dirty="0">
                            <a:solidFill>
                              <a:srgbClr val="38BDF8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sz="1500" b="1" i="0" u="none" dirty="0">
                  <a:solidFill>
                    <a:srgbClr val="38BDF8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2904232"/>
                <a:ext cx="2047484" cy="230832"/>
              </a:xfrm>
              <a:prstGeom prst="rect">
                <a:avLst/>
              </a:prstGeom>
              <a:blipFill>
                <a:blip r:embed="rId6"/>
                <a:stretch>
                  <a:fillRect l="-5655" t="-23684" r="-298" b="-4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210300" y="3285232"/>
            <a:ext cx="5267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Direct borehole logging suffers heavily from directional orientation bias (boreholes parallel to a major joint set miss joints and overestimate RQD).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210300" y="3866257"/>
                <a:ext cx="5267325" cy="42862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Using 3D volumetric joint count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eliminates orientation bias and yields a representative spatial rock mass index.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3866257"/>
                <a:ext cx="5267325" cy="428625"/>
              </a:xfrm>
              <a:prstGeom prst="rect">
                <a:avLst/>
              </a:prstGeom>
              <a:blipFill>
                <a:blip r:embed="rId7"/>
                <a:stretch>
                  <a:fillRect l="-1736" t="-2817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9625" y="3257550"/>
                <a:ext cx="2664768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Volumetric Joint Count Formula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257550"/>
                <a:ext cx="2664768" cy="184666"/>
              </a:xfrm>
              <a:prstGeom prst="rect">
                <a:avLst/>
              </a:prstGeom>
              <a:blipFill>
                <a:blip r:embed="rId8"/>
                <a:stretch>
                  <a:fillRect l="-3661" t="-25806" r="-2517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3524250"/>
                <a:ext cx="4252959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 is the sum of the number of joints per meter for all joint sets: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524250"/>
                <a:ext cx="4252959" cy="173124"/>
              </a:xfrm>
              <a:prstGeom prst="rect">
                <a:avLst/>
              </a:prstGeom>
              <a:blipFill>
                <a:blip r:embed="rId9"/>
                <a:stretch>
                  <a:fillRect l="-1435" t="-20690" r="-861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3781425"/>
                <a:ext cx="4867275" cy="51930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120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20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sz="120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US" sz="120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1" i="1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sz="120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781425"/>
                <a:ext cx="4867275" cy="5193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4373535"/>
                <a:ext cx="4867275" cy="304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 = average joint spacing (m) for set </a:t>
                </a:r>
                <a14:m>
                  <m:oMath xmlns:m="http://schemas.openxmlformats.org/officeDocument/2006/math">
                    <m:r>
                      <a:rPr lang="en-US" sz="975" b="0" i="0" u="none" dirty="0" smtClean="0">
                        <a:solidFill>
                          <a:srgbClr val="64748B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 = number of random joints per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975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373535"/>
                <a:ext cx="4867275" cy="304800"/>
              </a:xfrm>
              <a:prstGeom prst="rect">
                <a:avLst/>
              </a:prstGeom>
              <a:blipFill>
                <a:blip r:embed="rId11"/>
                <a:stretch>
                  <a:fillRect l="-1629" t="-10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5857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5857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1362075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788122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91250" y="3788122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58809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1362075"/>
            <a:ext cx="539115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91225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91250" y="358809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1250" y="1362075"/>
            <a:ext cx="539115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1250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572875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9600" y="6014144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9600" y="3788122"/>
            <a:ext cx="539115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9600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91225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91250" y="6014144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91250" y="3788122"/>
            <a:ext cx="5391150" cy="3810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91250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572875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PARAMETER EVALUATION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790575"/>
            <a:ext cx="474373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Critical Limitations of the RQD Index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625382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RQD is a valuable index parameter, but NEVER use RQD as a standalone rock engineering design index.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625" y="1590675"/>
            <a:ext cx="65508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1. Directional Borehole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9625" y="1866900"/>
                <a:ext cx="5086350" cy="6000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A borehole drilled parallel to a dominant joint set encounters few joints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≈90%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), whereas a perpendicular borehole in identical rock yields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≈30%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866900"/>
                <a:ext cx="5086350" cy="600075"/>
              </a:xfrm>
              <a:prstGeom prst="rect">
                <a:avLst/>
              </a:prstGeom>
              <a:blipFill>
                <a:blip r:embed="rId2"/>
                <a:stretch>
                  <a:fillRect l="-1799" t="-4040" b="-14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391275" y="1590675"/>
            <a:ext cx="58007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2. Insensitive to Joint Surface Condition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91275" y="1866900"/>
            <a:ext cx="50863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Treats unweathered, rough, tightly interlocked joints identically to smooth, slickensided joints filled with soft swelling clay.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625" y="4016722"/>
            <a:ext cx="6550818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3. Step-Function Arbitrary Threshold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09625" y="4292947"/>
                <a:ext cx="5086350" cy="39356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A core piece of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9.5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 scores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0%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, while a piece of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10.5</m:t>
                    </m:r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cm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 scores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100%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. This creates artificial step-function distortions in uniform joint spacing.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292947"/>
                <a:ext cx="5086350" cy="393569"/>
              </a:xfrm>
              <a:prstGeom prst="rect">
                <a:avLst/>
              </a:prstGeom>
              <a:blipFill>
                <a:blip r:embed="rId3"/>
                <a:stretch>
                  <a:fillRect l="-1799" t="-6154" b="-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391275" y="4016722"/>
            <a:ext cx="58007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Inter"/>
              </a:rPr>
              <a:t>4. Insensitive at High Fracture Frequencies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91275" y="4292947"/>
                <a:ext cx="5086350" cy="6000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When fracture frequency exceeds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 m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, RQD drops to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0%</m:t>
                    </m:r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 and loses all capacity to differentiate between moderately broken and completely crushed rock (</a:t>
                </a:r>
                <a:r>
                  <a:rPr sz="1125" b="0" i="0" u="none" dirty="0" err="1">
                    <a:solidFill>
                      <a:srgbClr val="475569"/>
                    </a:solidFill>
                    <a:latin typeface="Inter"/>
                  </a:rPr>
                  <a:t>Palmström</a:t>
                </a: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 &amp; Broch 2006).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275" y="4292947"/>
                <a:ext cx="5086350" cy="600075"/>
              </a:xfrm>
              <a:prstGeom prst="rect">
                <a:avLst/>
              </a:prstGeom>
              <a:blipFill>
                <a:blip r:embed="rId4"/>
                <a:stretch>
                  <a:fillRect l="-1677" t="-4040" b="-14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26034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226034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962900" y="1362075"/>
            <a:ext cx="3619500" cy="4661594"/>
          </a:xfrm>
          <a:prstGeom prst="roundRect">
            <a:avLst>
              <a:gd name="adj" fmla="val 2631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971675"/>
            <a:ext cx="7124700" cy="485775"/>
          </a:xfrm>
          <a:prstGeom prst="roundRect">
            <a:avLst>
              <a:gd name="adj" fmla="val 15686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609850"/>
            <a:ext cx="7124700" cy="2247900"/>
          </a:xfrm>
          <a:prstGeom prst="roundRect">
            <a:avLst>
              <a:gd name="adj" fmla="val 423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9625" y="3400425"/>
            <a:ext cx="67246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4076700"/>
            <a:ext cx="67246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629400" y="2809875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9625" y="3400425"/>
            <a:ext cx="67246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629400" y="3486150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625" y="4076700"/>
            <a:ext cx="67246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629400" y="4162425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25" y="2447478"/>
            <a:ext cx="321945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WICKHAM SYSTEM (1972)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790575"/>
            <a:ext cx="490621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Rock Structure Rating (RSR) Overview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321284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RSR support charts. RSR provided charts for 10 ft, 20 ft, and 24 ft tunnels recommending shotcrete thickness, bolt spacing, and steel rib spacing.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362075"/>
            <a:ext cx="7219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Developed by Wickham et al. (1972) from case histories of small steel-supported tunnels. First complete quantitative rating model to make reference to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shotcrete support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-90487" y="2105025"/>
                <a:ext cx="8524875" cy="23314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𝑅𝑆𝑅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Max </m:t>
                          </m:r>
                          <m: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𝑅𝑆𝑅</m:t>
                          </m:r>
                          <m: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=100</m:t>
                          </m:r>
                        </m:e>
                      </m:d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0487" y="2105025"/>
                <a:ext cx="8524875" cy="233141"/>
              </a:xfrm>
              <a:prstGeom prst="rect">
                <a:avLst/>
              </a:prstGeom>
              <a:blipFill>
                <a:blip r:embed="rId3"/>
                <a:stretch>
                  <a:fillRect t="-15385" b="-41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162925" y="2904678"/>
            <a:ext cx="40290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Historical Significance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162925" y="3285678"/>
                <a:ext cx="3314700" cy="8572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RSR introduced the concept of combining geological factors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), structural geometry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), and hydrogeology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into a single normalized numerical index (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0−100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2925" y="3285678"/>
                <a:ext cx="3314700" cy="857250"/>
              </a:xfrm>
              <a:prstGeom prst="rect">
                <a:avLst/>
              </a:prstGeom>
              <a:blipFill>
                <a:blip r:embed="rId4"/>
                <a:stretch>
                  <a:fillRect l="-2574" t="-2128" b="-8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8162925" y="4295328"/>
            <a:ext cx="33147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Directly inspired Bieniawski's Rock Mass Rating (RMR) system. Note: RSR tables use Imperial units.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5" y="3143250"/>
            <a:ext cx="840581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Rock origin (igneous, metamorphic, sedimentary), rock hardness, and structural folding/faulting.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625" y="3819525"/>
            <a:ext cx="840581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Joint spacing, joint orientation relative to tunnel axis, and drive direction (with/against dip).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625" y="4495800"/>
            <a:ext cx="8405812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Combined sum of A+B, joint surface condition (good/fair/poor), and water inflow rate (gpm/1000 ft).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625" y="2838450"/>
            <a:ext cx="19288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Inter"/>
              </a:rPr>
              <a:t>Parameter A: Geology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24650" y="2847975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30 pts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625" y="3514725"/>
            <a:ext cx="207168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Inter"/>
              </a:rPr>
              <a:t>Parameter B: Geometry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24650" y="3524250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45 pts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625" y="4191000"/>
            <a:ext cx="2500312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F172A"/>
                </a:solidFill>
                <a:latin typeface="Inter"/>
              </a:rPr>
              <a:t>Parameter C: Water &amp; Joints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24650" y="4200525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25 pts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051774" y="2009030"/>
            <a:ext cx="4530625" cy="1207591"/>
          </a:xfrm>
          <a:prstGeom prst="roundRect">
            <a:avLst>
              <a:gd name="adj" fmla="val 7887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051774" y="3349972"/>
            <a:ext cx="4530625" cy="834330"/>
          </a:xfrm>
          <a:prstGeom prst="roundRect">
            <a:avLst>
              <a:gd name="adj" fmla="val 1141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051774" y="4317652"/>
            <a:ext cx="4530625" cy="1020960"/>
          </a:xfrm>
          <a:prstGeom prst="roundRect">
            <a:avLst>
              <a:gd name="adj" fmla="val 932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52289"/>
            <a:ext cx="6213574" cy="4042916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814214"/>
            <a:ext cx="5889724" cy="368096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3 • RSR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790575"/>
                <a:ext cx="6878293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RSR Ground Support Prediction Curves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7.3</m:t>
                    </m:r>
                    <m:r>
                      <m:rPr>
                        <m:nor/>
                      </m:rPr>
                      <a:rPr lang="en-US" sz="2250" b="1" i="0" u="none" dirty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 Tunnel)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878293" cy="346249"/>
              </a:xfrm>
              <a:prstGeom prst="rect">
                <a:avLst/>
              </a:prstGeom>
              <a:blipFill>
                <a:blip r:embed="rId5"/>
                <a:stretch>
                  <a:fillRect l="-2482" t="-25000" r="-2394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251799" y="2209055"/>
            <a:ext cx="494020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369A1"/>
                </a:solidFill>
                <a:latin typeface="Inter"/>
              </a:rPr>
              <a:t>Economic Sizing Trade-Off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51799" y="2456705"/>
            <a:ext cx="4225825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334155"/>
                </a:solidFill>
                <a:latin typeface="Inter"/>
              </a:rPr>
              <a:t>RSR allowed engineers to compare costs between alternative support systems: steel arches vs rock bolts + shotcrete for a given tunnel diameter.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51799" y="3549997"/>
                <a:ext cx="1177695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High RSR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&gt;80</m:t>
                    </m:r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799" y="3549997"/>
                <a:ext cx="1177695" cy="184666"/>
              </a:xfrm>
              <a:prstGeom prst="rect">
                <a:avLst/>
              </a:prstGeom>
              <a:blipFill>
                <a:blip r:embed="rId6"/>
                <a:stretch>
                  <a:fillRect l="-8290" t="-25806" r="-6736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7251799" y="3797647"/>
            <a:ext cx="4940200" cy="18663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Inter"/>
              </a:rPr>
              <a:t>Massive rock requires no rib support or light spot bolting.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251799" y="4517677"/>
                <a:ext cx="1137171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Low RSR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&lt;30</m:t>
                    </m:r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799" y="4517677"/>
                <a:ext cx="1137171" cy="184666"/>
              </a:xfrm>
              <a:prstGeom prst="rect">
                <a:avLst/>
              </a:prstGeom>
              <a:blipFill>
                <a:blip r:embed="rId7"/>
                <a:stretch>
                  <a:fillRect l="-8602" t="-26667" r="-6989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51799" y="4765327"/>
                <a:ext cx="4225825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Heavily jointed rock requires heavy steel ribs spaced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&lt;3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ft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apart or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6′′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shotcrete lining.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1799" y="4765327"/>
                <a:ext cx="4225825" cy="373260"/>
              </a:xfrm>
              <a:prstGeom prst="rect">
                <a:avLst/>
              </a:prstGeom>
              <a:blipFill>
                <a:blip r:embed="rId8"/>
                <a:stretch>
                  <a:fillRect l="-2020" t="-8197" b="-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934474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934474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962900" y="1362075"/>
            <a:ext cx="3619500" cy="4474964"/>
          </a:xfrm>
          <a:prstGeom prst="roundRect">
            <a:avLst>
              <a:gd name="adj" fmla="val 2631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971675"/>
            <a:ext cx="7124700" cy="1097145"/>
          </a:xfrm>
          <a:prstGeom prst="roundRect">
            <a:avLst>
              <a:gd name="adj" fmla="val 8247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31782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229100" y="331782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9600" y="387027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229100" y="387027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9600" y="442272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229100" y="4422720"/>
            <a:ext cx="3505200" cy="438150"/>
          </a:xfrm>
          <a:prstGeom prst="roundRect">
            <a:avLst>
              <a:gd name="adj" fmla="val 21739"/>
            </a:avLst>
          </a:prstGeom>
          <a:solidFill>
            <a:srgbClr val="FEF3C7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2925" y="2461319"/>
            <a:ext cx="3219450" cy="304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BIENIAWSKI SYSTEM (1973/1989)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790575"/>
            <a:ext cx="5859296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 err="1">
                <a:solidFill>
                  <a:srgbClr val="0F172A"/>
                </a:solidFill>
                <a:latin typeface="Aptos" panose="020B0004020202020204" pitchFamily="34" charset="0"/>
              </a:rPr>
              <a:t>Bieniawski's</a:t>
            </a: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 Rock Mass Rating (RMR) System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611216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RMR basic sums parameters 1–5 (Max 100). Parameter 6 is an explicit penalty adjustment based on whether joint dip/strike orientation is favorable or unfavorable.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1362075"/>
            <a:ext cx="7219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The Geomechanics Classification (RMR) evaluates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6 basic parameters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to derive a total score ranging from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0 to 100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. Higher numerical ratings indicate better rock mass quality.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8232" y="2017479"/>
                <a:ext cx="6647435" cy="936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𝑅𝑀</m:t>
                      </m:r>
                      <m:sSub>
                        <m:sSubPr>
                          <m:ctrlP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𝑏𝑎𝑠𝑖𝑐</m:t>
                          </m:r>
                        </m:sub>
                      </m:sSub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ar-AE" sz="1350" b="1" i="1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Parameters </m:t>
                              </m:r>
                              <m:r>
                                <a:rPr lang="en-US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nor/>
                                </m:rPr>
                                <a:rPr lang="en-US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to </m:t>
                              </m:r>
                              <m:r>
                                <a:rPr lang="en-US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  <a:p>
                <a:r>
                  <a:rPr lang="ar-AE" sz="1350" b="1" i="0" u="none" dirty="0">
                    <a:solidFill>
                      <a:schemeClr val="tx1"/>
                    </a:solidFill>
                    <a:latin typeface="JetBrains Mono"/>
                  </a:rPr>
                  <a:t> </a:t>
                </a:r>
                <a:endParaRPr lang="ar-AE" sz="1350" b="1" i="0" u="none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𝑅𝑀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𝑓𝑖𝑛𝑎𝑙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𝑅𝑀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𝑏𝑎𝑠𝑖𝑐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Adjustment for Joint Orientation</m:t>
                      </m:r>
                    </m:oMath>
                  </m:oMathPara>
                </a14:m>
                <a:endParaRPr lang="en-US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232" y="2017479"/>
                <a:ext cx="6647435" cy="936000"/>
              </a:xfrm>
              <a:prstGeom prst="rect">
                <a:avLst/>
              </a:prstGeom>
              <a:blipFill>
                <a:blip r:embed="rId3"/>
                <a:stretch>
                  <a:fillRect l="-1650" t="-81699" b="-66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162925" y="2918519"/>
            <a:ext cx="40290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Structural Regions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62925" y="3299519"/>
            <a:ext cx="33147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In field application, the site is first divided into distinct </a:t>
            </a:r>
            <a:r>
              <a:rPr sz="1125" b="1" i="0" u="none">
                <a:solidFill>
                  <a:srgbClr val="CBD5E1"/>
                </a:solidFill>
                <a:latin typeface="Inter"/>
              </a:rPr>
              <a:t>structural regions</a:t>
            </a:r>
            <a:r>
              <a:rPr sz="1125" b="0" i="0" u="none">
                <a:solidFill>
                  <a:srgbClr val="CBD5E1"/>
                </a:solidFill>
                <a:latin typeface="Inter"/>
              </a:rPr>
              <a:t> separated by major faults or lithological boundaries.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62925" y="4094857"/>
            <a:ext cx="33147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Each structural region is classified independently using the RMR rating breakdown.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23900" y="3432120"/>
                <a:ext cx="33718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1. UCS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):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Max 15 pts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3432120"/>
                <a:ext cx="3371850" cy="184666"/>
              </a:xfrm>
              <a:prstGeom prst="rect">
                <a:avLst/>
              </a:prstGeom>
              <a:blipFill>
                <a:blip r:embed="rId4"/>
                <a:stretch>
                  <a:fillRect l="-2893" t="-26667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343400" y="3432120"/>
            <a:ext cx="3371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2. RQD (%):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Max 20 pts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3900" y="3984570"/>
            <a:ext cx="3371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3. Joint Spacing: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Max 20 pts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43400" y="3984570"/>
            <a:ext cx="3371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4. Joint Condition: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Max 30 pts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3900" y="4537020"/>
            <a:ext cx="3371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5. Groundwater: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Max 15 pts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43400" y="4537020"/>
            <a:ext cx="3371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6. Orientation Adjust: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0 to -60 pts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735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735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372100" cy="3687544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362075"/>
            <a:ext cx="5372100" cy="4661594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10325" y="5328344"/>
            <a:ext cx="4972050" cy="495300"/>
          </a:xfrm>
          <a:prstGeom prst="roundRect">
            <a:avLst>
              <a:gd name="adj" fmla="val 11538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905375" y="1562100"/>
            <a:ext cx="876300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477500" y="1562100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09625" y="26050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221557" y="26050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734246" y="26050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095726" y="26050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9625" y="29479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221557" y="29479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734246" y="29479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095726" y="29479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625" y="32908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221557" y="32908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734246" y="32908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095726" y="32908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09625" y="36337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2221557" y="36337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734246" y="36337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95726" y="36337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09625" y="39766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221557" y="39766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734246" y="39766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95726" y="39766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9625" y="43195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221557" y="43195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734246" y="43195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095726" y="43195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09625" y="4662487"/>
            <a:ext cx="14119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221557" y="4662487"/>
            <a:ext cx="151268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734246" y="4662487"/>
            <a:ext cx="13614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095726" y="4662487"/>
            <a:ext cx="68594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10325" y="2605087"/>
            <a:ext cx="19625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372921" y="2605087"/>
            <a:ext cx="22004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0573345" y="2605087"/>
            <a:ext cx="809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410325" y="2947987"/>
            <a:ext cx="19625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372921" y="2947987"/>
            <a:ext cx="22004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10573345" y="2947987"/>
            <a:ext cx="809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6410325" y="3290887"/>
            <a:ext cx="19625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372921" y="3290887"/>
            <a:ext cx="22004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10573345" y="3290887"/>
            <a:ext cx="809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410325" y="3633787"/>
            <a:ext cx="19625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8372921" y="3633787"/>
            <a:ext cx="22004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10573345" y="3633787"/>
            <a:ext cx="809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410325" y="3976687"/>
            <a:ext cx="19625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8372921" y="3976687"/>
            <a:ext cx="22004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10573345" y="3976687"/>
            <a:ext cx="809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2" name="Table 5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9074183"/>
                  </p:ext>
                </p:extLst>
              </p:nvPr>
            </p:nvGraphicFramePr>
            <p:xfrm>
              <a:off x="809625" y="1914525"/>
              <a:ext cx="4972048" cy="2762250"/>
            </p:xfrm>
            <a:graphic>
              <a:graphicData uri="http://schemas.openxmlformats.org/drawingml/2006/table">
                <a:tbl>
                  <a:tblPr/>
                  <a:tblGrid>
                    <a:gridCol w="14119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26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14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Qualitative 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 (MPa)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50</m:t>
                                  </m:r>
                                </m:sub>
                              </m:sSub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 (MPa)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</a:t>
                          </a:r>
                          <a:r>
                            <a:rPr lang="en-US"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ally</a:t>
                          </a:r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&gt;250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&gt;10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100−250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4−10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50−100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2−4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Medium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25−50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1−2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5−25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oMath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1−5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oMath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283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Extremely 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05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oMath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2" name="Table 5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9074183"/>
                  </p:ext>
                </p:extLst>
              </p:nvPr>
            </p:nvGraphicFramePr>
            <p:xfrm>
              <a:off x="809625" y="1914525"/>
              <a:ext cx="4972048" cy="2762250"/>
            </p:xfrm>
            <a:graphic>
              <a:graphicData uri="http://schemas.openxmlformats.org/drawingml/2006/table">
                <a:tbl>
                  <a:tblPr/>
                  <a:tblGrid>
                    <a:gridCol w="141193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26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14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948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Qualitative 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r="-134940" b="-696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r="-50673" b="-696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</a:t>
                          </a:r>
                          <a:r>
                            <a:rPr lang="en-US"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ally</a:t>
                          </a:r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101786" r="-134940" b="-6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101786" r="-50673" b="-6089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198246" r="-134940" b="-4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198246" r="-50673" b="-4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High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298246" r="-134940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298246" r="-50673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Medium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398246" r="-134940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398246" r="-50673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507143" r="-13494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507143" r="-50673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596491" r="-13494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596491" r="-5067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283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Extremely Low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3173" t="-696491" r="-1349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5695" t="-696491" r="-50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8197367"/>
                  </p:ext>
                </p:extLst>
              </p:nvPr>
            </p:nvGraphicFramePr>
            <p:xfrm>
              <a:off x="6410325" y="1914525"/>
              <a:ext cx="4972048" cy="2076450"/>
            </p:xfrm>
            <a:graphic>
              <a:graphicData uri="http://schemas.openxmlformats.org/drawingml/2006/table">
                <a:tbl>
                  <a:tblPr/>
                  <a:tblGrid>
                    <a:gridCol w="19625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04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090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RQD Rating Band (%)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Qualitative Designation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90%−100%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Excellent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75%−90%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Good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50%−75%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25%−50%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&lt;25%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3" name="Table 5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8197367"/>
                  </p:ext>
                </p:extLst>
              </p:nvPr>
            </p:nvGraphicFramePr>
            <p:xfrm>
              <a:off x="6410325" y="1914525"/>
              <a:ext cx="4972048" cy="2076450"/>
            </p:xfrm>
            <a:graphic>
              <a:graphicData uri="http://schemas.openxmlformats.org/drawingml/2006/table">
                <a:tbl>
                  <a:tblPr/>
                  <a:tblGrid>
                    <a:gridCol w="19625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04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090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RQD Rating Band (%)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Qualitative Designation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100000" r="-153727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Excellent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200000" r="-153727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Good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305357" r="-153727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398246" r="-153727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498246" r="-153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Poor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4" name="TextBox 53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RATING PARAMETERS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09600" y="790575"/>
            <a:ext cx="5863721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RMR Parameters 1 &amp; 2: Intact Strength &amp; RQD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62000" y="62688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I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ntact matrix properties account for up to 35 points combined out of 100 in basic RMR.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505575" y="5423594"/>
                <a:ext cx="4876800" cy="304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975" b="1" i="0" u="none" dirty="0">
                    <a:solidFill>
                      <a:srgbClr val="0369A1"/>
                    </a:solidFill>
                    <a:latin typeface="Inter"/>
                  </a:rPr>
                  <a:t>Note:</a:t>
                </a:r>
                <a:r>
                  <a:rPr sz="975" b="0" i="0" u="none" dirty="0">
                    <a:solidFill>
                      <a:srgbClr val="0369A1"/>
                    </a:solidFill>
                    <a:latin typeface="Inter"/>
                  </a:rPr>
                  <a:t> For low strength ranges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975" b="0" i="0" u="none" dirty="0">
                        <a:solidFill>
                          <a:srgbClr val="0369A1"/>
                        </a:solidFill>
                        <a:latin typeface="Cambria Math" panose="02040503050406030204" pitchFamily="18" charset="0"/>
                      </a:rPr>
                      <m:t>&lt;10</m:t>
                    </m:r>
                    <m:r>
                      <m:rPr>
                        <m:nor/>
                      </m:rPr>
                      <a:rPr lang="en-US" sz="975" b="0" i="0" u="none" dirty="0">
                        <a:solidFill>
                          <a:srgbClr val="0369A1"/>
                        </a:solidFill>
                        <a:latin typeface="Cambria Math" panose="02040503050406030204" pitchFamily="18" charset="0"/>
                      </a:rPr>
                      <m:t> MPa</m:t>
                    </m:r>
                  </m:oMath>
                </a14:m>
                <a:r>
                  <a:rPr sz="975" b="0" i="0" u="none" dirty="0">
                    <a:solidFill>
                      <a:srgbClr val="0369A1"/>
                    </a:solidFill>
                    <a:latin typeface="Inter"/>
                  </a:rPr>
                  <a:t>), point load testing is invalid; use UCS uniaxial lab testing.</a:t>
                </a: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5575" y="5423594"/>
                <a:ext cx="4876800" cy="304800"/>
              </a:xfrm>
              <a:prstGeom prst="rect">
                <a:avLst/>
              </a:prstGeom>
              <a:blipFill>
                <a:blip r:embed="rId4"/>
                <a:stretch>
                  <a:fillRect l="-1500" t="-12000" r="-125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809625" y="1585912"/>
                <a:ext cx="2092048" cy="19620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1. Intact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 /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</m:sSub>
                  </m:oMath>
                </a14:m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585912"/>
                <a:ext cx="2092048" cy="196208"/>
              </a:xfrm>
              <a:prstGeom prst="rect">
                <a:avLst/>
              </a:prstGeom>
              <a:blipFill>
                <a:blip r:embed="rId5"/>
                <a:stretch>
                  <a:fillRect l="-4956" t="-21875" r="-3499" b="-5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5000625" y="1600200"/>
            <a:ext cx="7810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15 pts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410325" y="1585912"/>
                <a:ext cx="2689711" cy="19620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2. Core Quality Designation (</a:t>
                </a:r>
                <a14:m>
                  <m:oMath xmlns:m="http://schemas.openxmlformats.org/officeDocument/2006/math">
                    <m:r>
                      <a:rPr lang="en-US" sz="1275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</m:oMath>
                </a14:m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325" y="1585912"/>
                <a:ext cx="2689711" cy="196208"/>
              </a:xfrm>
              <a:prstGeom prst="rect">
                <a:avLst/>
              </a:prstGeom>
              <a:blipFill>
                <a:blip r:embed="rId6"/>
                <a:stretch>
                  <a:fillRect l="-3855" t="-21875" r="-2721" b="-5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extBox 60"/>
          <p:cNvSpPr txBox="1"/>
          <p:nvPr/>
        </p:nvSpPr>
        <p:spPr>
          <a:xfrm>
            <a:off x="10572750" y="1600200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20 pts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61144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61144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4874865" cy="3217420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713065" y="1362075"/>
            <a:ext cx="5869334" cy="3217420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79565" y="1562100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477500" y="1562100"/>
            <a:ext cx="9048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2605087"/>
            <a:ext cx="22109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020615" y="2605087"/>
            <a:ext cx="13686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239" y="2605087"/>
            <a:ext cx="89520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09625" y="2947987"/>
            <a:ext cx="22109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20615" y="2947987"/>
            <a:ext cx="13686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239" y="2947987"/>
            <a:ext cx="89520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625" y="3290887"/>
            <a:ext cx="22109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20615" y="3290887"/>
            <a:ext cx="13686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89239" y="3290887"/>
            <a:ext cx="89520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625" y="3633787"/>
            <a:ext cx="22109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020615" y="3633787"/>
            <a:ext cx="13686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389239" y="3633787"/>
            <a:ext cx="89520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9625" y="3976687"/>
            <a:ext cx="221099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020615" y="3976687"/>
            <a:ext cx="13686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89239" y="3976687"/>
            <a:ext cx="89520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13090" y="2871787"/>
            <a:ext cx="12718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184975" y="2871787"/>
            <a:ext cx="21328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317831" y="2871787"/>
            <a:ext cx="20645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913090" y="3214687"/>
            <a:ext cx="12718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184975" y="3214687"/>
            <a:ext cx="21328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317831" y="3214687"/>
            <a:ext cx="20645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5913090" y="3557587"/>
            <a:ext cx="12718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7184975" y="3557587"/>
            <a:ext cx="21328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317831" y="3557587"/>
            <a:ext cx="20645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913090" y="3900487"/>
            <a:ext cx="12718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184975" y="3900487"/>
            <a:ext cx="21328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317831" y="3900487"/>
            <a:ext cx="20645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913090" y="4243387"/>
            <a:ext cx="127188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184975" y="4243387"/>
            <a:ext cx="21328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9317831" y="4243387"/>
            <a:ext cx="20645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9125044"/>
                  </p:ext>
                </p:extLst>
              </p:nvPr>
            </p:nvGraphicFramePr>
            <p:xfrm>
              <a:off x="809625" y="1914525"/>
              <a:ext cx="4474814" cy="2076450"/>
            </p:xfrm>
            <a:graphic>
              <a:graphicData uri="http://schemas.openxmlformats.org/drawingml/2006/table">
                <a:tbl>
                  <a:tblPr/>
                  <a:tblGrid>
                    <a:gridCol w="2210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686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9520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Spacing Range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&gt;2.0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m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Wide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0.6−2.0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m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Wide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0.2−0.6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m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Moderate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0.06−0.2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m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Close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&lt;0.06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m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Close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69125044"/>
                  </p:ext>
                </p:extLst>
              </p:nvPr>
            </p:nvGraphicFramePr>
            <p:xfrm>
              <a:off x="809625" y="1914525"/>
              <a:ext cx="4474814" cy="2076450"/>
            </p:xfrm>
            <a:graphic>
              <a:graphicData uri="http://schemas.openxmlformats.org/drawingml/2006/table">
                <a:tbl>
                  <a:tblPr/>
                  <a:tblGrid>
                    <a:gridCol w="2210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6862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9520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Spacing Range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100000" r="-102479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Wide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200000" r="-102479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Wide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05357" r="-102479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Moderate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98246" r="-10247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Close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498246" r="-1024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Close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558167"/>
                  </p:ext>
                </p:extLst>
              </p:nvPr>
            </p:nvGraphicFramePr>
            <p:xfrm>
              <a:off x="5913090" y="2181225"/>
              <a:ext cx="5469283" cy="2076450"/>
            </p:xfrm>
            <a:graphic>
              <a:graphicData uri="http://schemas.openxmlformats.org/drawingml/2006/table">
                <a:tbl>
                  <a:tblPr/>
                  <a:tblGrid>
                    <a:gridCol w="12718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3285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645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Sub-Parameter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Best Condition (6 pts)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Worst Condition (0 pt)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Persistence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&lt;1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length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&gt;20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length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Aperture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 (Tight)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open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Roughness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Rough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 err="1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</a:t>
                          </a:r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Infilling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Hard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/ 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Soft gouge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Weathering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Unweathered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Decomposed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97558167"/>
                  </p:ext>
                </p:extLst>
              </p:nvPr>
            </p:nvGraphicFramePr>
            <p:xfrm>
              <a:off x="5913090" y="2181225"/>
              <a:ext cx="5469283" cy="2076450"/>
            </p:xfrm>
            <a:graphic>
              <a:graphicData uri="http://schemas.openxmlformats.org/drawingml/2006/table">
                <a:tbl>
                  <a:tblPr/>
                  <a:tblGrid>
                    <a:gridCol w="127188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3285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645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Sub-Parameter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Best Condition (6 pts)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Worst Condition (0 pt)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Persistence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59544" t="-100000" r="-96581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65192" t="-10000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Aperture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 (Tight)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65192" t="-20000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Roughness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Rough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 err="1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</a:t>
                          </a:r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Infilling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59544" t="-400000" r="-965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65192" t="-4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Weathering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Unweathered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Decomposed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0" name="TextBox 3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RATING PARAMETERS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790575"/>
            <a:ext cx="6334042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RMR Parameters 3 &amp; 4: Joint Spacing &amp; Condition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2000" y="6156394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Parameter 4 is the heaviest individual weighted component (30 points). Roughness and infilling gouge dictate whether joints develop friction or slip freely.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13090" y="1914525"/>
            <a:ext cx="6278909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Inter"/>
              </a:rPr>
              <a:t>Evaluated via 5 sub-parameter ratings (6 pts max each):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9625" y="1585912"/>
            <a:ext cx="256282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3. Discontinuity Spacing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74815" y="1600200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20 pts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13090" y="1585912"/>
            <a:ext cx="3175396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4. Condition of Discontinuities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572750" y="1600200"/>
            <a:ext cx="8096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30 pts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23975"/>
            <a:ext cx="5135314" cy="4071044"/>
          </a:xfrm>
          <a:prstGeom prst="roundRect">
            <a:avLst>
              <a:gd name="adj" fmla="val 20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73514" y="1323975"/>
            <a:ext cx="5608885" cy="4071044"/>
          </a:xfrm>
          <a:prstGeom prst="roundRect">
            <a:avLst>
              <a:gd name="adj" fmla="val 202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68589" y="1524000"/>
            <a:ext cx="876300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439400" y="1524000"/>
            <a:ext cx="942975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2881312"/>
            <a:ext cx="14512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260848" y="2881312"/>
            <a:ext cx="151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778448" y="2881312"/>
            <a:ext cx="11184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896891" y="2881312"/>
            <a:ext cx="647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625" y="3386137"/>
            <a:ext cx="14512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260848" y="3386137"/>
            <a:ext cx="151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778448" y="3386137"/>
            <a:ext cx="11184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896891" y="3386137"/>
            <a:ext cx="647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625" y="3890962"/>
            <a:ext cx="14512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260848" y="3890962"/>
            <a:ext cx="151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778448" y="3890962"/>
            <a:ext cx="11184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896891" y="3890962"/>
            <a:ext cx="647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9625" y="4395787"/>
            <a:ext cx="14512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2260848" y="4395787"/>
            <a:ext cx="151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778448" y="4395787"/>
            <a:ext cx="11184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896891" y="4395787"/>
            <a:ext cx="647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09625" y="4900612"/>
            <a:ext cx="145122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2260848" y="4900612"/>
            <a:ext cx="151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3778448" y="4900612"/>
            <a:ext cx="111844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896891" y="4900612"/>
            <a:ext cx="647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173539" y="2547937"/>
            <a:ext cx="1876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49666" y="2547937"/>
            <a:ext cx="983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033569" y="2547937"/>
            <a:ext cx="1416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0450562" y="2547937"/>
            <a:ext cx="9318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73539" y="2890837"/>
            <a:ext cx="1876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049666" y="2890837"/>
            <a:ext cx="983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033569" y="2890837"/>
            <a:ext cx="1416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10450562" y="2890837"/>
            <a:ext cx="9318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173539" y="3233737"/>
            <a:ext cx="1876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049666" y="3233737"/>
            <a:ext cx="983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033569" y="3233737"/>
            <a:ext cx="1416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0450562" y="3233737"/>
            <a:ext cx="9318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173539" y="3576637"/>
            <a:ext cx="1876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8049666" y="3576637"/>
            <a:ext cx="983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033569" y="3576637"/>
            <a:ext cx="1416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10450562" y="3576637"/>
            <a:ext cx="9318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6173539" y="3919537"/>
            <a:ext cx="18761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49666" y="3919537"/>
            <a:ext cx="983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033569" y="3919537"/>
            <a:ext cx="141699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10450562" y="3919537"/>
            <a:ext cx="9318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7158875"/>
                  </p:ext>
                </p:extLst>
              </p:nvPr>
            </p:nvGraphicFramePr>
            <p:xfrm>
              <a:off x="809625" y="1857375"/>
              <a:ext cx="4735263" cy="3057525"/>
            </p:xfrm>
            <a:graphic>
              <a:graphicData uri="http://schemas.openxmlformats.org/drawingml/2006/table">
                <a:tbl>
                  <a:tblPr/>
                  <a:tblGrid>
                    <a:gridCol w="14512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84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799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09587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Inflow / 10m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Ratio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sz="1050" b="1" i="0" u="none" dirty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oMath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Completely Dry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&lt;10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L/min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&lt;0.1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Damp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10−25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L/min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0.1−0.2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25−125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L/min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0.2−0.5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Dripping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959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&gt;125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L/min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&gt;0.5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Flowing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Table 4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7158875"/>
                  </p:ext>
                </p:extLst>
              </p:nvPr>
            </p:nvGraphicFramePr>
            <p:xfrm>
              <a:off x="809625" y="1857375"/>
              <a:ext cx="4735263" cy="3057525"/>
            </p:xfrm>
            <a:graphic>
              <a:graphicData uri="http://schemas.openxmlformats.org/drawingml/2006/table">
                <a:tbl>
                  <a:tblPr/>
                  <a:tblGrid>
                    <a:gridCol w="145122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7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844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4799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09587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Inflow / 10m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r="-116000" b="-498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t="-100000" r="-116000" b="-3988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Completely Dry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202410" r="-226891" b="-303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t="-202410" r="-116000" b="-303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Damp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298810" r="-22689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t="-298810" r="-116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7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0958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398810" r="-22689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t="-398810" r="-116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Dripping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95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498810" r="-2268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95200" t="-498810" r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Flowing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647417"/>
                  </p:ext>
                </p:extLst>
              </p:nvPr>
            </p:nvGraphicFramePr>
            <p:xfrm>
              <a:off x="6173539" y="1857375"/>
              <a:ext cx="5208833" cy="2076450"/>
            </p:xfrm>
            <a:graphic>
              <a:graphicData uri="http://schemas.openxmlformats.org/drawingml/2006/table">
                <a:tbl>
                  <a:tblPr/>
                  <a:tblGrid>
                    <a:gridCol w="18761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390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1699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318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Assessment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Tunnels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Foundations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Slopes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−7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−25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−10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−15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−50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Unfavorable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−25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−60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Table 4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647417"/>
                  </p:ext>
                </p:extLst>
              </p:nvPr>
            </p:nvGraphicFramePr>
            <p:xfrm>
              <a:off x="6173539" y="1857375"/>
              <a:ext cx="5208833" cy="2076450"/>
            </p:xfrm>
            <a:graphic>
              <a:graphicData uri="http://schemas.openxmlformats.org/drawingml/2006/table">
                <a:tbl>
                  <a:tblPr/>
                  <a:tblGrid>
                    <a:gridCol w="18761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8390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1699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3181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Assessment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Tunnels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Foundations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Slopes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0123" t="-100000" r="-238272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01717" t="-100000" r="-65665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59477" t="-10000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0123" t="-200000" r="-23827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01717" t="-200000" r="-65665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59477" t="-20000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0123" t="-300000" r="-23827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01717" t="-300000" r="-65665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59477" t="-30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0123" t="-400000" r="-23827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01717" t="-400000" r="-6566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59477" t="-4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Unfavorable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0123" t="-500000" r="-2382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01717" t="-500000" r="-656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59477" t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0" name="TextBox 4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RATING ADJUSTMENTS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09600" y="790575"/>
            <a:ext cx="6793270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RMR Parameter 5 (Water) &amp; Orientation Adjustments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Stress tunneling strike/dip rule: Driving perpendicular to joint strike and driving WITH dip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45−</m:t>
                    </m:r>
                    <m:sSup>
                      <m:sSup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 yields the safest arch geometry.</a:t>
                </a: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73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173539" y="4067175"/>
                <a:ext cx="5304085" cy="13849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900" b="0" i="0" u="none" dirty="0">
                    <a:solidFill>
                      <a:srgbClr val="64748B"/>
                    </a:solidFill>
                    <a:latin typeface="Inter"/>
                  </a:rPr>
                  <a:t>Drive with dip (</a:t>
                </a:r>
                <a14:m>
                  <m:oMath xmlns:m="http://schemas.openxmlformats.org/officeDocument/2006/math">
                    <m:r>
                      <a:rPr lang="en-US" sz="900" b="0" i="0" u="none" dirty="0" smtClean="0">
                        <a:solidFill>
                          <a:srgbClr val="64748B"/>
                        </a:solidFill>
                        <a:latin typeface="Cambria Math" panose="02040503050406030204" pitchFamily="18" charset="0"/>
                      </a:rPr>
                      <m:t>45−</m:t>
                    </m:r>
                    <m:sSup>
                      <m:sSupPr>
                        <m:ctrlP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sz="900" b="0" i="0" u="none" dirty="0">
                    <a:solidFill>
                      <a:srgbClr val="64748B"/>
                    </a:solidFill>
                    <a:latin typeface="Inter"/>
                  </a:rPr>
                  <a:t>) = Very Favorable. Drive against dip (</a:t>
                </a:r>
                <a14:m>
                  <m:oMath xmlns:m="http://schemas.openxmlformats.org/officeDocument/2006/math">
                    <m:r>
                      <a:rPr lang="en-US" sz="900" b="0" i="0" u="none" dirty="0" smtClean="0">
                        <a:solidFill>
                          <a:srgbClr val="64748B"/>
                        </a:solidFill>
                        <a:latin typeface="Cambria Math" panose="02040503050406030204" pitchFamily="18" charset="0"/>
                      </a:rPr>
                      <m:t>45−</m:t>
                    </m:r>
                    <m:sSup>
                      <m:sSupPr>
                        <m:ctrlP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900" b="0" i="0" u="none" dirty="0">
                            <a:solidFill>
                              <a:srgbClr val="64748B"/>
                            </a:solidFill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sz="900" b="0" i="0" u="none" dirty="0">
                    <a:solidFill>
                      <a:srgbClr val="64748B"/>
                    </a:solidFill>
                    <a:latin typeface="Inter"/>
                  </a:rPr>
                  <a:t>) = Unfavorable.</a:t>
                </a: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539" y="4067175"/>
                <a:ext cx="5304085" cy="138499"/>
              </a:xfrm>
              <a:prstGeom prst="rect">
                <a:avLst/>
              </a:prstGeom>
              <a:blipFill>
                <a:blip r:embed="rId5"/>
                <a:stretch>
                  <a:fillRect l="-1379" t="-26087" b="-5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809625" y="1547812"/>
            <a:ext cx="255031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5. Groundwater Condition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63839" y="1562100"/>
            <a:ext cx="7810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Max 15 pts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3539" y="1547812"/>
            <a:ext cx="347543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6. Discontinuity Orientation Penalty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534650" y="1562100"/>
            <a:ext cx="8477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0 to -60 pts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83703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629025"/>
            <a:ext cx="54102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72200" y="3629025"/>
            <a:ext cx="5410200" cy="857250"/>
          </a:xfrm>
          <a:prstGeom prst="roundRect">
            <a:avLst>
              <a:gd name="adj" fmla="val 1111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052637"/>
            <a:ext cx="1028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638597" y="2052637"/>
            <a:ext cx="9135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552104" y="2052637"/>
            <a:ext cx="1364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917007" y="2052637"/>
            <a:ext cx="26775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94574" y="2052637"/>
            <a:ext cx="31289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723536" y="2052637"/>
            <a:ext cx="185886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9600" y="2395537"/>
            <a:ext cx="1028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638597" y="2395537"/>
            <a:ext cx="9135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552104" y="2395537"/>
            <a:ext cx="1364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917007" y="2395537"/>
            <a:ext cx="26775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94574" y="2395537"/>
            <a:ext cx="31289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723536" y="2395537"/>
            <a:ext cx="185886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9600" y="2738437"/>
            <a:ext cx="1028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638597" y="2738437"/>
            <a:ext cx="9135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552104" y="2738437"/>
            <a:ext cx="1364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917007" y="2738437"/>
            <a:ext cx="26775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94574" y="2738437"/>
            <a:ext cx="31289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723536" y="2738437"/>
            <a:ext cx="185886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9600" y="3081337"/>
            <a:ext cx="1028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638597" y="3081337"/>
            <a:ext cx="9135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2552104" y="3081337"/>
            <a:ext cx="1364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917007" y="3081337"/>
            <a:ext cx="26775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594574" y="3081337"/>
            <a:ext cx="31289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723536" y="3081337"/>
            <a:ext cx="185886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09600" y="3424237"/>
            <a:ext cx="102899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638597" y="3424237"/>
            <a:ext cx="9135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2552104" y="3424237"/>
            <a:ext cx="13649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917007" y="3424237"/>
            <a:ext cx="267756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594574" y="3424237"/>
            <a:ext cx="31289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723536" y="3424237"/>
            <a:ext cx="185886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0761472"/>
                  </p:ext>
                </p:extLst>
              </p:nvPr>
            </p:nvGraphicFramePr>
            <p:xfrm>
              <a:off x="609600" y="1362075"/>
              <a:ext cx="10972797" cy="2076450"/>
            </p:xfrm>
            <a:graphic>
              <a:graphicData uri="http://schemas.openxmlformats.org/drawingml/2006/table">
                <a:tbl>
                  <a:tblPr/>
                  <a:tblGrid>
                    <a:gridCol w="102899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135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49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67756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2896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5886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RMR Score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 No.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Average Stand-up Time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Mass Cohesion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1" i="0" u="none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Friction Angle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1" i="0" u="none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100 – 81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16A34A"/>
                              </a:solidFill>
                              <a:latin typeface="Inter"/>
                            </a:rPr>
                            <a:t>Class 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Good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 years for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span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&gt;400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kPa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&gt;0.4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MPa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80 – 61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Class 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Good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 year for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span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300–400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kPa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–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60 – 41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Class 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 week for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span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200–300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kPa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–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40 – 21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EA580C"/>
                              </a:solidFill>
                              <a:latin typeface="Inter"/>
                            </a:rPr>
                            <a:t>Class IV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Poor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 hours for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span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100–200</m:t>
                                </m:r>
                                <m:r>
                                  <m:rPr>
                                    <m:nor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 kPa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  <m: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–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$&lt; 20$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DC2626"/>
                              </a:solidFill>
                              <a:latin typeface="Inter"/>
                            </a:rPr>
                            <a:t>Class 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Poor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30 minutes for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1.0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span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&lt;100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kPa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&lt;0.1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MPa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0761472"/>
                  </p:ext>
                </p:extLst>
              </p:nvPr>
            </p:nvGraphicFramePr>
            <p:xfrm>
              <a:off x="609600" y="1362075"/>
              <a:ext cx="10972797" cy="2076450"/>
            </p:xfrm>
            <a:graphic>
              <a:graphicData uri="http://schemas.openxmlformats.org/drawingml/2006/table">
                <a:tbl>
                  <a:tblPr/>
                  <a:tblGrid>
                    <a:gridCol w="102899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1350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3649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67756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12896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858863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RMR Score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 No.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Average Stand-up Time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r="-59454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100 – 81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16A34A"/>
                              </a:solidFill>
                              <a:latin typeface="Inter"/>
                            </a:rPr>
                            <a:t>Class 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Good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23690" t="-100000" r="-186333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t="-100000" r="-59454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t="-10000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80 – 61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Class 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Good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7FE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23690" t="-200000" r="-186333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t="-200000" r="-59454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t="-20000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60 – 41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0F172A"/>
                              </a:solidFill>
                              <a:latin typeface="Inter"/>
                            </a:rPr>
                            <a:t>Class III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Fair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23690" t="-300000" r="-186333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t="-300000" r="-5945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t="-300000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40 – 21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EA580C"/>
                              </a:solidFill>
                              <a:latin typeface="Inter"/>
                            </a:rPr>
                            <a:t>Class IV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Poor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23690" t="-400000" r="-18633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t="-400000" r="-594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t="-400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607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$&lt; 20$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DC2626"/>
                              </a:solidFill>
                              <a:latin typeface="Inter"/>
                            </a:rPr>
                            <a:t>Class V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Very Poor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2F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23690" t="-500000" r="-186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91423" t="-500000" r="-594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490164" t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7" name="TextBox 3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284C7"/>
                </a:solidFill>
                <a:latin typeface="Inter"/>
              </a:rPr>
              <a:t>MODULE 4 • FINAL CLASS DETERMINATION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600" y="790575"/>
            <a:ext cx="6453241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RMR Rock Mass Classes &amp; Mechanical Properties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762000" y="600723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Mohr-Coulomb mapping: RMR converts field observations into quantitative mechanics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 required by geotechnical engineers.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07239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736" t="-17241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42950" y="3762375"/>
                <a:ext cx="523875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284C7"/>
                    </a:solidFill>
                    <a:latin typeface="Inter"/>
                  </a:rPr>
                  <a:t>Direct Output: Mohr-Coulomb</a:t>
                </a:r>
                <a:r>
                  <a:rPr dirty="0"/>
                  <a:t>
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Provides equivalent rock mass cohesion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 and friction angle (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 directly for limit-equilibrium stability calculations.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50" y="3762375"/>
                <a:ext cx="5238750" cy="646331"/>
              </a:xfrm>
              <a:prstGeom prst="rect">
                <a:avLst/>
              </a:prstGeom>
              <a:blipFill>
                <a:blip r:embed="rId5"/>
                <a:stretch>
                  <a:fillRect l="-1863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/>
          <p:cNvSpPr txBox="1"/>
          <p:nvPr/>
        </p:nvSpPr>
        <p:spPr>
          <a:xfrm>
            <a:off x="6305550" y="3762375"/>
            <a:ext cx="523875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284C7"/>
                </a:solidFill>
                <a:latin typeface="Inter"/>
              </a:rPr>
              <a:t>Stand-Up Guidance</a:t>
            </a:r>
            <a:r>
              <a:rPr dirty="0"/>
              <a:t>
</a:t>
            </a:r>
            <a:r>
              <a:rPr sz="1200" b="0" i="0" u="none" dirty="0">
                <a:solidFill>
                  <a:srgbClr val="000000"/>
                </a:solidFill>
                <a:latin typeface="Inter"/>
              </a:rPr>
              <a:t>Determines allowable unsupported excavation span and time delay before primary support must be installed.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9364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99364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56585" y="1362075"/>
            <a:ext cx="5325814" cy="4474964"/>
          </a:xfrm>
          <a:prstGeom prst="roundRect">
            <a:avLst>
              <a:gd name="adj" fmla="val 2128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62075"/>
            <a:ext cx="5418385" cy="819150"/>
          </a:xfrm>
          <a:prstGeom prst="roundRect">
            <a:avLst>
              <a:gd name="adj" fmla="val 1162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314575"/>
            <a:ext cx="5418385" cy="1038225"/>
          </a:xfrm>
          <a:prstGeom prst="roundRect">
            <a:avLst>
              <a:gd name="adj" fmla="val 917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486150"/>
            <a:ext cx="5418385" cy="1000125"/>
          </a:xfrm>
          <a:prstGeom prst="roundRect">
            <a:avLst>
              <a:gd name="adj" fmla="val 952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610" y="2461319"/>
            <a:ext cx="4925764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GEOMECHANICAL INPUT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790575"/>
                <a:ext cx="5969904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Estimating Rock Mass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from RMR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969904" cy="346249"/>
              </a:xfrm>
              <a:prstGeom prst="rect">
                <a:avLst/>
              </a:prstGeom>
              <a:blipFill>
                <a:blip r:embed="rId3"/>
                <a:stretch>
                  <a:fillRect l="-2860" t="-25000" r="-2860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62000" y="6284554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Without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finite element simulations will severely underestimate tunnel wall deformations and ground surface settlement basins.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284554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73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456610" y="2918519"/>
            <a:ext cx="5735389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Numerical Simulation Role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56610" y="3299519"/>
                <a:ext cx="5021014" cy="642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In finite element (FEA) or finite difference (FLAC) codes, intact rock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overestimates mass stiffness by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300%−1000%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due to joint compliance.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610" y="3299519"/>
                <a:ext cx="5021014" cy="642937"/>
              </a:xfrm>
              <a:prstGeom prst="rect">
                <a:avLst/>
              </a:prstGeom>
              <a:blipFill>
                <a:blip r:embed="rId5"/>
                <a:stretch>
                  <a:fillRect l="-1699" t="-1887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56610" y="4094857"/>
                <a:ext cx="5021014" cy="642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Empirical equations scale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down to equivalent mass deformation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to accurately predict surface settlement and tunnel convergence.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610" y="4094857"/>
                <a:ext cx="5021014" cy="642937"/>
              </a:xfrm>
              <a:prstGeom prst="rect">
                <a:avLst/>
              </a:prstGeom>
              <a:blipFill>
                <a:blip r:embed="rId6"/>
                <a:stretch>
                  <a:fillRect l="-1699" t="-2857"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809625" y="1562100"/>
            <a:ext cx="6272919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Bieniawski (1978) (for $RMR &gt; 50$)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1799600"/>
                <a:ext cx="2245615" cy="23314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=2⋅</m:t>
                      </m:r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𝑅𝑀𝑅</m:t>
                      </m:r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−100 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GPa</m:t>
                          </m:r>
                        </m:e>
                      </m:d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799600"/>
                <a:ext cx="2245615" cy="233141"/>
              </a:xfrm>
              <a:prstGeom prst="rect">
                <a:avLst/>
              </a:prstGeom>
              <a:blipFill>
                <a:blip r:embed="rId7"/>
                <a:stretch>
                  <a:fillRect t="-15789" b="-4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2514600"/>
                <a:ext cx="3588226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Serafim &amp; Pereira (1983) (for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1050" b="1" i="0" u="none" dirty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&lt;100</m:t>
                    </m:r>
                    <m:r>
                      <m:rPr>
                        <m:nor/>
                      </m:rPr>
                      <a:rPr lang="en-US" sz="1050" b="1" i="0" u="none" dirty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 MPa</m:t>
                    </m:r>
                  </m:oMath>
                </a14:m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𝑅𝑀𝑅</m:t>
                    </m:r>
                    <m:r>
                      <a:rPr lang="en-US" sz="1050" b="1" i="0" u="none" dirty="0" smtClean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&lt;50</m:t>
                    </m:r>
                  </m:oMath>
                </a14:m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514600"/>
                <a:ext cx="3588226" cy="161583"/>
              </a:xfrm>
              <a:prstGeom prst="rect">
                <a:avLst/>
              </a:prstGeom>
              <a:blipFill>
                <a:blip r:embed="rId8"/>
                <a:stretch>
                  <a:fillRect l="-2381" t="-26923" r="-136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6" y="2819555"/>
                <a:ext cx="2053496" cy="30713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d>
                            <m:dPr>
                              <m:ctrlPr>
                                <a:rPr lang="en-US" sz="1350" b="1" i="1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350" b="1" i="0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350" b="1" i="0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𝑅𝑀𝑅</m:t>
                                  </m:r>
                                  <m:r>
                                    <a:rPr lang="en-US" sz="1350" b="1" i="0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  <m:t>−10</m:t>
                                  </m:r>
                                </m:num>
                                <m:den>
                                  <m:r>
                                    <a:rPr lang="en-US" sz="1350" b="1" i="0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GPa</m:t>
                          </m:r>
                        </m:e>
                      </m:d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6" y="2819555"/>
                <a:ext cx="2053496" cy="307135"/>
              </a:xfrm>
              <a:prstGeom prst="rect">
                <a:avLst/>
              </a:prstGeom>
              <a:blipFill>
                <a:blip r:embed="rId9"/>
                <a:stretch>
                  <a:fillRect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809625" y="3686175"/>
            <a:ext cx="6272919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Galera et al. (2005) (Continuous Range)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9626" y="3976140"/>
                <a:ext cx="3042846" cy="23314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=0.0876⋅</m:t>
                      </m:r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𝑅𝑀𝑅</m:t>
                      </m:r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for </m:t>
                          </m:r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𝑅𝑀𝑅</m:t>
                          </m:r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&gt;50</m:t>
                          </m:r>
                        </m:e>
                      </m:d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6" y="3976140"/>
                <a:ext cx="3042846" cy="233141"/>
              </a:xfrm>
              <a:prstGeom prst="rect">
                <a:avLst/>
              </a:prstGeom>
              <a:blipFill>
                <a:blip r:embed="rId10"/>
                <a:stretch>
                  <a:fillRect t="-15789" b="-44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83703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443162"/>
            <a:ext cx="7450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354633" y="2443162"/>
            <a:ext cx="27171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071788" y="2443162"/>
            <a:ext cx="2698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770191" y="2443162"/>
            <a:ext cx="23163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086552" y="2443162"/>
            <a:ext cx="2495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3081337"/>
            <a:ext cx="7450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354633" y="3081337"/>
            <a:ext cx="27171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071788" y="3081337"/>
            <a:ext cx="2698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770191" y="3081337"/>
            <a:ext cx="23163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086552" y="3081337"/>
            <a:ext cx="2495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3719512"/>
            <a:ext cx="7450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354633" y="3719512"/>
            <a:ext cx="27171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071788" y="3719512"/>
            <a:ext cx="2698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770191" y="3719512"/>
            <a:ext cx="23163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086552" y="3719512"/>
            <a:ext cx="2495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09600" y="4510087"/>
            <a:ext cx="7450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354633" y="4510087"/>
            <a:ext cx="27171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071788" y="4510087"/>
            <a:ext cx="2698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770191" y="4510087"/>
            <a:ext cx="23163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086552" y="4510087"/>
            <a:ext cx="2495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9600" y="5300662"/>
            <a:ext cx="74503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354633" y="5300662"/>
            <a:ext cx="27171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071788" y="5300662"/>
            <a:ext cx="26984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770191" y="5300662"/>
            <a:ext cx="23163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086552" y="5300662"/>
            <a:ext cx="249584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6012901"/>
                  </p:ext>
                </p:extLst>
              </p:nvPr>
            </p:nvGraphicFramePr>
            <p:xfrm>
              <a:off x="609600" y="1323975"/>
              <a:ext cx="10972797" cy="3990975"/>
            </p:xfrm>
            <a:graphic>
              <a:graphicData uri="http://schemas.openxmlformats.org/drawingml/2006/table">
                <a:tbl>
                  <a:tblPr/>
                  <a:tblGrid>
                    <a:gridCol w="13016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605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6984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163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49584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Excavation Advance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Rock Bolts (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1" i="0" u="none" dirty="0" smtClean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m:rPr>
                                  <m:nor/>
                                </m:rPr>
                                <a:rPr lang="en-US" sz="975" b="1" i="0" u="none" dirty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 grouted)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Shotcrete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Steel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 • Very Good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81-100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Full face;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advance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Generally</a:t>
                          </a:r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no support except spot bolting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 • Good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61-80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Full face;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1−1.5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advance; complete support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20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from face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Locally bolts in crown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long,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2.5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with mesh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in crown where required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III • Fair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41-60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Top heading &amp; bench;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1.5−3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advance in top heading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Systematic bolts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long,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1.5−2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in crown &amp; walls with mesh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50−100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crown,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sides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IV • Poor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21-40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Top heading &amp; bench;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1.0−1.5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advance; support concurrently with excavation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Systematic bolts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4−5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long,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1−1.5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in crown &amp; walls with mesh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100−150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crown,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sides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Light/medium ribs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where required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6516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V • Very Poor</a:t>
                          </a:r>
                          <a:r>
                            <a:rPr dirty="0"/>
                            <a:t>
</a:t>
                          </a:r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&lt;20</m:t>
                              </m:r>
                            </m:oMath>
                          </a14:m>
                          <a:endParaRPr sz="975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Multiple drifts;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0.5−1.5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advance; shotcrete immediately after blasting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Systematic bolts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5−6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long,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1−1.5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; bolt invert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150−200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crown,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150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sides,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50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face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Medium/heavy ribs spaced </a:t>
                          </a:r>
                          <a14:m>
                            <m:oMath xmlns:m="http://schemas.openxmlformats.org/officeDocument/2006/math">
                              <m:r>
                                <a:rPr lang="en-US" sz="975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0.75</m:t>
                              </m:r>
                              <m:r>
                                <m:rPr>
                                  <m:nor/>
                                </m:rPr>
                                <a:rPr lang="en-US" sz="975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with </a:t>
                          </a:r>
                          <a:r>
                            <a:rPr sz="975" b="0" i="0" u="none" dirty="0" err="1">
                              <a:solidFill>
                                <a:srgbClr val="334155"/>
                              </a:solidFill>
                              <a:latin typeface="Inter"/>
                            </a:rPr>
                            <a:t>forepoling</a:t>
                          </a:r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&amp; closed invert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6012901"/>
                  </p:ext>
                </p:extLst>
              </p:nvPr>
            </p:nvGraphicFramePr>
            <p:xfrm>
              <a:off x="609600" y="1323975"/>
              <a:ext cx="10972797" cy="3990975"/>
            </p:xfrm>
            <a:graphic>
              <a:graphicData uri="http://schemas.openxmlformats.org/drawingml/2006/table">
                <a:tbl>
                  <a:tblPr/>
                  <a:tblGrid>
                    <a:gridCol w="130164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605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6984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1636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49584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Class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Excavation Advance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28217" r="-178104" b="-505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Shotcrete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Steel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 • Very Good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81-100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452" t="-100000" r="-348023" b="-405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Generally</a:t>
                          </a:r>
                          <a:r>
                            <a:rPr sz="975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no support except spot bolting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 • Good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61-80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452" t="-200000" r="-348023" b="-305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28217" t="-200000" r="-178104" b="-305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6053" t="-200000" r="-107632" b="-305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III • Fair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41-60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452" t="-297273" r="-348023" b="-20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28217" t="-297273" r="-178104" b="-20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6053" t="-297273" r="-107632" b="-20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None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6516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75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IV • Poor</a:t>
                          </a:r>
                          <a:r>
                            <a:t>
</a:t>
                          </a:r>
                          <a:r>
                            <a:rPr sz="975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
        RMR: 21-40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452" t="-400917" r="-348023" b="-10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28217" t="-400917" r="-178104" b="-10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6053" t="-400917" r="-107632" b="-10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340098" t="-400917" b="-104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651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500917" r="-741121" b="-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60452" t="-500917" r="-348023" b="-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28217" t="-500917" r="-178104" b="-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6053" t="-500917" r="-107632" b="-45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340098" t="-500917" b="-4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0" name="TextBox 2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BIENIAWSKI SUPPORT TABLE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9600" y="790575"/>
                <a:ext cx="7200561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RMR Support Guidelines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US" sz="2250" b="1" i="0" u="none" dirty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 Span Horseshoe Tunnel)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7200561" cy="346249"/>
              </a:xfrm>
              <a:prstGeom prst="rect">
                <a:avLst/>
              </a:prstGeom>
              <a:blipFill>
                <a:blip r:embed="rId3"/>
                <a:stretch>
                  <a:fillRect l="-2371" t="-25000" r="-1439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2000" y="5999744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lang="en-US" sz="1050" b="0" i="0" u="none" dirty="0">
                    <a:solidFill>
                      <a:srgbClr val="334155"/>
                    </a:solidFill>
                    <a:latin typeface="Inter"/>
                  </a:rPr>
                  <a:t>F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or drill-and-blast horseshoe tunnels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&lt;900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m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depth</a:t>
                </a:r>
                <a:r>
                  <a:rPr lang="en-US" sz="1050" b="0" i="0" u="none" dirty="0">
                    <a:solidFill>
                      <a:srgbClr val="334155"/>
                    </a:solidFill>
                    <a:latin typeface="Inter"/>
                  </a:rPr>
                  <a:t>,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lang="en-US" sz="1050" dirty="0">
                    <a:solidFill>
                      <a:srgbClr val="334155"/>
                    </a:solidFill>
                    <a:latin typeface="Inter"/>
                  </a:rPr>
                  <a:t>m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odern engineering practice frequently replaces wire mesh + shotcrete with steel fiber reinforced shotcrete (SFRS).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999744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736" t="-17241" r="-170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0192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0192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372100" cy="3562194"/>
          </a:xfrm>
          <a:prstGeom prst="roundRect">
            <a:avLst>
              <a:gd name="adj" fmla="val 21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362075"/>
            <a:ext cx="5372100" cy="3562194"/>
          </a:xfrm>
          <a:prstGeom prst="roundRect">
            <a:avLst>
              <a:gd name="adj" fmla="val 21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9625" y="2409825"/>
            <a:ext cx="4972050" cy="1114425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10325" y="2409825"/>
            <a:ext cx="4972050" cy="1114425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625" y="1562100"/>
            <a:ext cx="1504950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10325" y="1562100"/>
            <a:ext cx="1495425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284C7"/>
                </a:solidFill>
                <a:latin typeface="Inter"/>
              </a:rPr>
              <a:t>MODULE 4 • MINING APPLICATIONS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90575"/>
            <a:ext cx="5913094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Modifications to RMR for Underground Mining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17212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Contrast </a:t>
            </a: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in 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civil vs mining tunneling: Civil tunnels maintain static equilibrium. Mining excavations experience dynamic stress changes as the </a:t>
            </a: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face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 moves.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1914525"/>
            <a:ext cx="50673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 dirty="0">
                <a:solidFill>
                  <a:srgbClr val="475569"/>
                </a:solidFill>
                <a:latin typeface="Inter"/>
              </a:rPr>
              <a:t>Tailored specifically for block caving and hard rock mining operations where stresses dynamically redistribute (Laubscher 1990).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0325" y="1914525"/>
            <a:ext cx="50673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Developed for block cave development drifts, extraction horizons, and major drawpoint intersections (Cummings et al. 1982).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875" y="1600200"/>
            <a:ext cx="14097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369A1"/>
                </a:solidFill>
                <a:latin typeface="Inter"/>
              </a:rPr>
              <a:t>LAUBSCHER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409825" y="1581150"/>
                <a:ext cx="1878976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Modified RMR (</a:t>
                </a:r>
                <a14:m>
                  <m:oMath xmlns:m="http://schemas.openxmlformats.org/officeDocument/2006/math">
                    <m:r>
                      <a:rPr lang="en-US" sz="13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𝑀𝑅𝑀𝑅</m:t>
                    </m:r>
                  </m:oMath>
                </a14:m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825" y="1581150"/>
                <a:ext cx="1878976" cy="207749"/>
              </a:xfrm>
              <a:prstGeom prst="rect">
                <a:avLst/>
              </a:prstGeom>
              <a:blipFill>
                <a:blip r:embed="rId2"/>
                <a:stretch>
                  <a:fillRect l="-5502" t="-26471" r="-4531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933450" y="2533650"/>
            <a:ext cx="3417093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34155"/>
                </a:solidFill>
                <a:latin typeface="Inter"/>
              </a:rPr>
              <a:t>Adjustment Factors Applied to Basic RMR: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5575" y="1600200"/>
            <a:ext cx="14001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KENDORSKI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01000" y="1581150"/>
                <a:ext cx="2234843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Modified Basic RMR (</a:t>
                </a:r>
                <a14:m>
                  <m:oMath xmlns:m="http://schemas.openxmlformats.org/officeDocument/2006/math">
                    <m:r>
                      <a:rPr lang="en-US" sz="13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𝑀𝐵𝑅</m:t>
                    </m:r>
                  </m:oMath>
                </a14:m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1581150"/>
                <a:ext cx="2234843" cy="207749"/>
              </a:xfrm>
              <a:prstGeom prst="rect">
                <a:avLst/>
              </a:prstGeom>
              <a:blipFill>
                <a:blip r:embed="rId3"/>
                <a:stretch>
                  <a:fillRect l="-4918" t="-26471" r="-3552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534150" y="2533650"/>
            <a:ext cx="1535906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334155"/>
                </a:solidFill>
                <a:latin typeface="Inter"/>
              </a:rPr>
              <a:t>Key Modifications: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" y="273843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4900" y="2752725"/>
            <a:ext cx="5691187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In-situ and induced mining stresses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8700" y="290036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4900" y="2914650"/>
            <a:ext cx="2728311" cy="161583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Inter"/>
              </a:rPr>
              <a:t>Stress changes due to </a:t>
            </a: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face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 advancement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" y="306228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4900" y="3076575"/>
            <a:ext cx="5691187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Blasting damage adjustments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8700" y="322421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4900" y="3238500"/>
            <a:ext cx="5691187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Environmental weathering exposure over time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29400" y="273843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05600" y="2752725"/>
            <a:ext cx="548640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Differs parameter weightings for fault gouge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29400" y="290036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05600" y="2914650"/>
            <a:ext cx="2874185" cy="161583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Inter"/>
              </a:rPr>
              <a:t>Distance adjustments relative to active </a:t>
            </a: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face</a:t>
            </a:r>
            <a:endParaRPr sz="1050" b="0" i="0" u="none" dirty="0">
              <a:solidFill>
                <a:srgbClr val="334155"/>
              </a:solidFill>
              <a:latin typeface="Inter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29400" y="306228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05600" y="3076575"/>
            <a:ext cx="4648200" cy="3238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Provides specific support designs for isolated drifts vs long-term intersections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1360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1360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044630" y="1323975"/>
            <a:ext cx="4537769" cy="4699694"/>
          </a:xfrm>
          <a:prstGeom prst="roundRect">
            <a:avLst>
              <a:gd name="adj" fmla="val 209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857375"/>
            <a:ext cx="6206430" cy="485775"/>
          </a:xfrm>
          <a:prstGeom prst="roundRect">
            <a:avLst>
              <a:gd name="adj" fmla="val 15686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476499"/>
            <a:ext cx="6206430" cy="1664047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244655" y="3483322"/>
            <a:ext cx="7670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11715" y="3483322"/>
            <a:ext cx="8642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875960" y="3483322"/>
            <a:ext cx="12398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115847" y="3483322"/>
            <a:ext cx="12665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244655" y="3807172"/>
            <a:ext cx="7670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11715" y="3807172"/>
            <a:ext cx="8642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875960" y="3807172"/>
            <a:ext cx="12398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115847" y="3807172"/>
            <a:ext cx="12665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244655" y="4131022"/>
            <a:ext cx="7670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11715" y="4131022"/>
            <a:ext cx="8642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875960" y="4131022"/>
            <a:ext cx="12398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0115847" y="4131022"/>
            <a:ext cx="12665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244655" y="4597747"/>
            <a:ext cx="7670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11715" y="4597747"/>
            <a:ext cx="8642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875960" y="4597747"/>
            <a:ext cx="12398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0115847" y="4597747"/>
            <a:ext cx="12665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244655" y="5064472"/>
            <a:ext cx="76706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011715" y="5064472"/>
            <a:ext cx="8642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875960" y="5064472"/>
            <a:ext cx="12398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0115847" y="5064472"/>
            <a:ext cx="126652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7244655" y="2554634"/>
          <a:ext cx="4137718" cy="2524125"/>
        </p:xfrm>
        <a:graphic>
          <a:graphicData uri="http://schemas.openxmlformats.org/drawingml/2006/table">
            <a:tbl>
              <a:tblPr/>
              <a:tblGrid>
                <a:gridCol w="767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9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65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0687">
                <a:tc>
                  <a:txBody>
                    <a:bodyPr/>
                    <a:lstStyle/>
                    <a:p>
                      <a:pPr algn="l"/>
                      <a:r>
                        <a:rPr sz="90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SMR Score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Class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Stability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Failure Mode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7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334155"/>
                          </a:solidFill>
                          <a:latin typeface="Inter"/>
                        </a:rPr>
                        <a:t>81 – 100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I • Very Good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Completely Stable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None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87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334155"/>
                          </a:solidFill>
                          <a:latin typeface="Inter"/>
                        </a:rPr>
                        <a:t>61 – 80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II • Good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Stable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Some blocks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87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334155"/>
                          </a:solidFill>
                          <a:latin typeface="Inter"/>
                        </a:rPr>
                        <a:t>41 – 60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III • Fair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Partially Stable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Some wedges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87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334155"/>
                          </a:solidFill>
                          <a:latin typeface="Inter"/>
                        </a:rPr>
                        <a:t>21 – 40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IV • Poor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Unstable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Planar / Large wedges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9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334155"/>
                          </a:solidFill>
                          <a:latin typeface="Inter"/>
                        </a:rPr>
                        <a:t>0 – 20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V • Very Poor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Completely Unstable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 i="0" u="none">
                          <a:solidFill>
                            <a:srgbClr val="334155"/>
                          </a:solidFill>
                          <a:latin typeface="Inter"/>
                        </a:rPr>
                        <a:t>Circular / Mass flow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4 • SLOPE MASS RATING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09600" y="790575"/>
                <a:ext cx="5213928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Slope Mass Rating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𝑆𝑀𝑅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(Romana 1985)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213928" cy="346249"/>
              </a:xfrm>
              <a:prstGeom prst="rect">
                <a:avLst/>
              </a:prstGeom>
              <a:blipFill>
                <a:blip r:embed="rId2"/>
                <a:stretch>
                  <a:fillRect l="-3275" t="-25000" r="-2339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62000" y="6208859"/>
                <a:ext cx="10763250" cy="187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SMR evaluates planar sliding and toppling mechanisms. Notice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penalizes joint sets that daylight into the slope face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208859"/>
                <a:ext cx="10763250" cy="187937"/>
              </a:xfrm>
              <a:prstGeom prst="rect">
                <a:avLst/>
              </a:prstGeom>
              <a:blipFill>
                <a:blip r:embed="rId3"/>
                <a:stretch>
                  <a:fillRect l="-736" t="-16667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609600" y="1323975"/>
            <a:ext cx="63016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334155"/>
                </a:solidFill>
                <a:latin typeface="Inter"/>
              </a:rPr>
              <a:t>Extends Bieniawski's basic RMR for rock slope engineering by incorporating specific structural adjustment factors for joint orientation and excavation method.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4296" y="1990725"/>
                <a:ext cx="7377038" cy="20774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𝑆𝑀𝑅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𝑅𝑀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𝑏𝑎𝑠𝑖𝑐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6" y="1990725"/>
                <a:ext cx="7377038" cy="207749"/>
              </a:xfrm>
              <a:prstGeom prst="rect">
                <a:avLst/>
              </a:prstGeom>
              <a:blipFill>
                <a:blip r:embed="rId4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7244655" y="2268884"/>
            <a:ext cx="4947344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SMR Stability Classes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33425" y="2600325"/>
                <a:ext cx="6054030" cy="21807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: Parallelism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between joint strike and slope face strike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50" b="0" i="1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50" b="0" i="0" u="none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50" b="0" i="0" u="none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unc>
                              <m:funcPr>
                                <m:ctrl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1050" b="0" i="1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𝛼</m:t>
                                        </m:r>
                                      </m:e>
                                      <m:sub>
                                        <m:r>
                                          <a:rPr lang="en-US" sz="1050" b="0" i="0" u="none" dirty="0">
                                            <a:solidFill>
                                              <a:srgbClr val="334155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d>
                      </m:e>
                      <m:sup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25" y="2600325"/>
                <a:ext cx="6054030" cy="218073"/>
              </a:xfrm>
              <a:prstGeom prst="rect">
                <a:avLst/>
              </a:prstGeom>
              <a:blipFill>
                <a:blip r:embed="rId5"/>
                <a:stretch>
                  <a:fillRect l="-80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33425" y="2962275"/>
                <a:ext cx="4463401" cy="21807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: Joint dip angle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in planar mode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50" b="0" i="1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50" b="0" i="1" u="none" dirty="0">
                                <a:solidFill>
                                  <a:srgbClr val="33415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050" b="0" i="1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func>
                                  <m:func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tan</m:t>
                                    </m:r>
                                  </m:fName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func>
                              </m:e>
                              <m:sub>
                                <m:r>
                                  <a:rPr lang="en-US" sz="105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=1.0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for toppling.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25" y="2962275"/>
                <a:ext cx="4463401" cy="218073"/>
              </a:xfrm>
              <a:prstGeom prst="rect">
                <a:avLst/>
              </a:prstGeom>
              <a:blipFill>
                <a:blip r:embed="rId6"/>
                <a:stretch>
                  <a:fillRect l="-1093" r="-820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33425" y="3304705"/>
                <a:ext cx="3639458" cy="174600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: Relationship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between slope dip and joint dip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25" y="3304705"/>
                <a:ext cx="3639458" cy="174600"/>
              </a:xfrm>
              <a:prstGeom prst="rect">
                <a:avLst/>
              </a:prstGeom>
              <a:blipFill>
                <a:blip r:embed="rId7"/>
                <a:stretch>
                  <a:fillRect l="-1340" t="-24138" r="-1508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733425" y="3654630"/>
                <a:ext cx="6054030" cy="3238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: Excavation method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(Natural slope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+15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Presplit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Smooth blast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Blasting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Deficient blast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25" y="3654630"/>
                <a:ext cx="6054030" cy="323850"/>
              </a:xfrm>
              <a:prstGeom prst="rect">
                <a:avLst/>
              </a:prstGeom>
              <a:blipFill>
                <a:blip r:embed="rId8"/>
                <a:stretch>
                  <a:fillRect l="-1309" t="-13208" r="-403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166074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166074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581900" y="1362075"/>
            <a:ext cx="4000500" cy="4661594"/>
          </a:xfrm>
          <a:prstGeom prst="roundRect">
            <a:avLst>
              <a:gd name="adj" fmla="val 2380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581275"/>
            <a:ext cx="6743700" cy="1076325"/>
          </a:xfrm>
          <a:prstGeom prst="roundRect">
            <a:avLst>
              <a:gd name="adj" fmla="val 8849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25" y="2511772"/>
            <a:ext cx="3600450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BARTON SYSTEM (1974/2002)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" y="790575"/>
                <a:ext cx="6038897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Norwegian Tunneling Quality Index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-System)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038897" cy="346249"/>
              </a:xfrm>
              <a:prstGeom prst="rect">
                <a:avLst/>
              </a:prstGeom>
              <a:blipFill>
                <a:blip r:embed="rId3"/>
                <a:stretch>
                  <a:fillRect l="-2825" t="-25000" r="-1917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62000" y="6261324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Q-value is calculated from 6 parameters grouped into 3 distinct mathematical ratios.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362075"/>
            <a:ext cx="68389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334155"/>
                </a:solidFill>
                <a:latin typeface="Inter"/>
              </a:rPr>
              <a:t>Developed at NGI by Barton, Lien, and Lunde (1974) based on </a:t>
            </a:r>
            <a:r>
              <a:rPr sz="1200" b="1" i="0" u="none" dirty="0">
                <a:solidFill>
                  <a:srgbClr val="334155"/>
                </a:solidFill>
                <a:latin typeface="Inter"/>
              </a:rPr>
              <a:t>212 Scandinavian hard rock tunnel case histories</a:t>
            </a:r>
            <a:r>
              <a:rPr sz="1200" b="0" i="0" u="none" dirty="0">
                <a:solidFill>
                  <a:srgbClr val="334155"/>
                </a:solidFill>
                <a:latin typeface="Inter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" y="1971675"/>
                <a:ext cx="683895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Defines an open logarithmic index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ranging from </a:t>
                </a:r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0.001 (Exceptionally Poor)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to </a:t>
                </a:r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1000 (Exceptionally Good)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971675"/>
                <a:ext cx="6838950" cy="457200"/>
              </a:xfrm>
              <a:prstGeom prst="rect">
                <a:avLst/>
              </a:prstGeom>
              <a:blipFill>
                <a:blip r:embed="rId4"/>
                <a:stretch>
                  <a:fillRect l="-1337" t="-5333"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781925" y="3007072"/>
            <a:ext cx="44100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Inter"/>
              </a:rPr>
              <a:t>6 Basic Input Parameters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2781300"/>
            <a:ext cx="832604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Inter"/>
              </a:rPr>
              <a:t>Additive vs Multiplicative Logic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3057525"/>
            <a:ext cx="64389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334155"/>
                </a:solidFill>
                <a:latin typeface="Inter"/>
              </a:rPr>
              <a:t>Unlike RMR (which sums parameters linearly), the Q-System multiplies three structural quotients representing independent physical parameters.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781925" y="3407122"/>
                <a:ext cx="3046731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1. 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Rock Quality Designation percentage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3407122"/>
                <a:ext cx="3046731" cy="173124"/>
              </a:xfrm>
              <a:prstGeom prst="rect">
                <a:avLst/>
              </a:prstGeom>
              <a:blipFill>
                <a:blip r:embed="rId5"/>
                <a:stretch>
                  <a:fillRect l="-3006" t="-25000" r="-1403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781925" y="3664297"/>
                <a:ext cx="2732415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2.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Joint Set Number (number of sets)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3664297"/>
                <a:ext cx="2732415" cy="173124"/>
              </a:xfrm>
              <a:prstGeom prst="rect">
                <a:avLst/>
              </a:prstGeom>
              <a:blipFill>
                <a:blip r:embed="rId6"/>
                <a:stretch>
                  <a:fillRect l="-3348" t="-21429" r="-1786" b="-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781925" y="3921472"/>
                <a:ext cx="2081532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3.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Joint Roughness Number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3921472"/>
                <a:ext cx="2081532" cy="173124"/>
              </a:xfrm>
              <a:prstGeom prst="rect">
                <a:avLst/>
              </a:prstGeom>
              <a:blipFill>
                <a:blip r:embed="rId7"/>
                <a:stretch>
                  <a:fillRect l="-4399" t="-20690" r="-2639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781925" y="4178647"/>
                <a:ext cx="2523191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4.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Joint Alteration / Filling Number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178647"/>
                <a:ext cx="2523191" cy="173124"/>
              </a:xfrm>
              <a:prstGeom prst="rect">
                <a:avLst/>
              </a:prstGeom>
              <a:blipFill>
                <a:blip r:embed="rId8"/>
                <a:stretch>
                  <a:fillRect l="-3632" t="-20690" r="-2179" b="-5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781925" y="4435822"/>
                <a:ext cx="2385461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5.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Joint Water Reduction Factor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435822"/>
                <a:ext cx="2385461" cy="173124"/>
              </a:xfrm>
              <a:prstGeom prst="rect">
                <a:avLst/>
              </a:prstGeom>
              <a:blipFill>
                <a:blip r:embed="rId9"/>
                <a:stretch>
                  <a:fillRect l="-3836" t="-25000" r="-2302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781925" y="4692997"/>
                <a:ext cx="2155270" cy="173124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6. </a:t>
                </a:r>
                <a14:m>
                  <m:oMath xmlns:m="http://schemas.openxmlformats.org/officeDocument/2006/math">
                    <m:r>
                      <a:rPr lang="en-US" sz="1125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</m:oMath>
                </a14:m>
                <a:r>
                  <a:rPr sz="1125" b="1" i="0" u="none" dirty="0">
                    <a:solidFill>
                      <a:srgbClr val="CBD5E1"/>
                    </a:solidFill>
                    <a:latin typeface="Inter"/>
                  </a:rPr>
                  <a:t>:</a:t>
                </a: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Stress Reduction Factor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925" y="4692997"/>
                <a:ext cx="2155270" cy="173124"/>
              </a:xfrm>
              <a:prstGeom prst="rect">
                <a:avLst/>
              </a:prstGeom>
              <a:blipFill>
                <a:blip r:embed="rId10"/>
                <a:stretch>
                  <a:fillRect l="-4249" t="-25000" r="-2833" b="-5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720839"/>
            <a:ext cx="10972800" cy="1009650"/>
          </a:xfrm>
          <a:prstGeom prst="roundRect">
            <a:avLst>
              <a:gd name="adj" fmla="val 7547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882889"/>
            <a:ext cx="3530649" cy="2296218"/>
          </a:xfrm>
          <a:prstGeom prst="roundRect">
            <a:avLst>
              <a:gd name="adj" fmla="val 5382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749" y="2882889"/>
            <a:ext cx="3530649" cy="2296218"/>
          </a:xfrm>
          <a:prstGeom prst="roundRect">
            <a:avLst>
              <a:gd name="adj" fmla="val 5382"/>
            </a:avLst>
          </a:prstGeom>
          <a:solidFill>
            <a:srgbClr val="FEFCE8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51899" y="2882888"/>
            <a:ext cx="3530649" cy="2296217"/>
          </a:xfrm>
          <a:prstGeom prst="roundRect">
            <a:avLst>
              <a:gd name="adj" fmla="val 5382"/>
            </a:avLst>
          </a:prstGeom>
          <a:solidFill>
            <a:srgbClr val="FEF2F2"/>
          </a:solidFill>
          <a:ln w="9525">
            <a:solidFill>
              <a:srgbClr val="FECA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625" y="3082914"/>
            <a:ext cx="9810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30774" y="3082914"/>
            <a:ext cx="1009650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51924" y="3082914"/>
            <a:ext cx="1009650" cy="238125"/>
          </a:xfrm>
          <a:prstGeom prst="roundRect">
            <a:avLst>
              <a:gd name="adj" fmla="val 24000"/>
            </a:avLst>
          </a:prstGeom>
          <a:solidFill>
            <a:srgbClr val="FEE2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MATHEMATICAL STRUCTURE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90575"/>
            <a:ext cx="6676828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The Q-System Equation: Three Structural Quotients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P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hysical insight: Quotient 1 = block geometry; Quotient 2 = inter-block friction; Quotient 3 = active stress environment.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-295275" y="1892289"/>
                <a:ext cx="12782550" cy="67422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9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ar-AE" sz="19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sz="19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9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9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𝑅𝑄𝐷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ar-AE" sz="19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ar-AE" sz="19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9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ar-AE" sz="19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ar-AE" sz="19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9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9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ar-AE" sz="19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AE" sz="19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95275" y="1892289"/>
                <a:ext cx="12782550" cy="6742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904875" y="3121014"/>
            <a:ext cx="8858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QUOTIENT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26052" y="3410016"/>
                <a:ext cx="392993" cy="42537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350" b="1" i="0" u="none" dirty="0">
                              <a:solidFill>
                                <a:srgbClr val="0369A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350" b="1" i="0" u="none" dirty="0">
                              <a:solidFill>
                                <a:srgbClr val="0369A1"/>
                              </a:solidFill>
                              <a:latin typeface="Cambria Math" panose="02040503050406030204" pitchFamily="18" charset="0"/>
                            </a:rPr>
                            <m:t>𝑅𝑄𝐷</m:t>
                          </m:r>
                        </m:num>
                        <m:den>
                          <m:sSub>
                            <m:sSubPr>
                              <m:ctrlPr>
                                <a:rPr lang="en-US" sz="1350" b="1" i="0" u="none" dirty="0">
                                  <a:solidFill>
                                    <a:srgbClr val="0369A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b="1" i="0" u="none" dirty="0">
                                  <a:solidFill>
                                    <a:srgbClr val="0369A1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350" b="1" i="0" u="none" dirty="0">
                                  <a:solidFill>
                                    <a:srgbClr val="0369A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1350" b="1" i="0" u="none" dirty="0">
                  <a:solidFill>
                    <a:srgbClr val="0369A1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052" y="3410016"/>
                <a:ext cx="392993" cy="425373"/>
              </a:xfrm>
              <a:prstGeom prst="rect">
                <a:avLst/>
              </a:prstGeom>
              <a:blipFill>
                <a:blip r:embed="rId3"/>
                <a:stretch>
                  <a:fillRect l="-15385" t="-2857" r="-10769" b="-1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09625" y="4021669"/>
            <a:ext cx="391324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F172A"/>
                </a:solidFill>
                <a:latin typeface="Inter"/>
              </a:rPr>
              <a:t>Relative Block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4259794"/>
                <a:ext cx="3225849" cy="55989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Measures visual particle/block size. High RQD combined with few joint sets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) yields large, massive intact blocks.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259794"/>
                <a:ext cx="3225849" cy="559891"/>
              </a:xfrm>
              <a:prstGeom prst="rect">
                <a:avLst/>
              </a:prstGeom>
              <a:blipFill>
                <a:blip r:embed="rId4"/>
                <a:stretch>
                  <a:fillRect l="-2647" t="-543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626024" y="3121014"/>
            <a:ext cx="9144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QUOTIENT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51388" y="3411362"/>
                <a:ext cx="184474" cy="424027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350" b="1" i="1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350" b="1" i="0" u="none" dirty="0">
                                  <a:solidFill>
                                    <a:srgbClr val="B45309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sz="1350" b="1" i="0" u="none" dirty="0">
                  <a:solidFill>
                    <a:srgbClr val="B45309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388" y="3411362"/>
                <a:ext cx="184474" cy="424027"/>
              </a:xfrm>
              <a:prstGeom prst="rect">
                <a:avLst/>
              </a:prstGeom>
              <a:blipFill>
                <a:blip r:embed="rId5"/>
                <a:stretch>
                  <a:fillRect l="-33333" t="-4348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530774" y="4006679"/>
            <a:ext cx="391324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F172A"/>
                </a:solidFill>
                <a:latin typeface="Inter"/>
              </a:rPr>
              <a:t>Inter-block Shear Strength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530774" y="4244804"/>
                <a:ext cx="3225849" cy="55989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Represents joint surface friction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func>
                    <m: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≈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). Rough, un-altered joints in direct contact score high.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774" y="4244804"/>
                <a:ext cx="3225849" cy="559891"/>
              </a:xfrm>
              <a:prstGeom prst="rect">
                <a:avLst/>
              </a:prstGeom>
              <a:blipFill>
                <a:blip r:embed="rId6"/>
                <a:stretch>
                  <a:fillRect l="-2457" t="-5435" b="-14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8347174" y="3121014"/>
            <a:ext cx="91440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991B1B"/>
                </a:solidFill>
                <a:latin typeface="Inter"/>
              </a:rPr>
              <a:t>QUOTIENT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639931" y="3432797"/>
                <a:ext cx="354584" cy="389017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350" b="1" i="1" u="none" dirty="0">
                              <a:solidFill>
                                <a:srgbClr val="991B1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350" b="1" i="0" u="none" dirty="0">
                                  <a:solidFill>
                                    <a:srgbClr val="991B1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50" b="1" i="0" u="none" dirty="0">
                                  <a:solidFill>
                                    <a:srgbClr val="991B1B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350" b="1" i="0" u="none" dirty="0">
                                  <a:solidFill>
                                    <a:srgbClr val="991B1B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num>
                        <m:den>
                          <m:r>
                            <a:rPr lang="en-US" sz="1350" b="1" i="0" u="none" dirty="0">
                              <a:solidFill>
                                <a:srgbClr val="991B1B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den>
                      </m:f>
                    </m:oMath>
                  </m:oMathPara>
                </a14:m>
                <a:endParaRPr sz="1350" b="1" i="0" u="none" dirty="0">
                  <a:solidFill>
                    <a:srgbClr val="991B1B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9931" y="3432797"/>
                <a:ext cx="354584" cy="389017"/>
              </a:xfrm>
              <a:prstGeom prst="rect">
                <a:avLst/>
              </a:prstGeom>
              <a:blipFill>
                <a:blip r:embed="rId7"/>
                <a:stretch>
                  <a:fillRect l="-11864" t="-3125" r="-6780" b="-14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8251924" y="4014174"/>
            <a:ext cx="3913249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 dirty="0">
                <a:solidFill>
                  <a:srgbClr val="0F172A"/>
                </a:solidFill>
                <a:latin typeface="Inter"/>
              </a:rPr>
              <a:t>Active Stress State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1924" y="4252299"/>
            <a:ext cx="3225849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475569"/>
                </a:solidFill>
                <a:latin typeface="Inter"/>
              </a:rPr>
              <a:t>Empirical stress factor. High pore water pressure or heavy squeezing/rock burst conditions severely lower this quotient.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0867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0867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6606480" cy="4251741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444680" y="1362075"/>
            <a:ext cx="4137719" cy="1771650"/>
          </a:xfrm>
          <a:prstGeom prst="roundRect">
            <a:avLst>
              <a:gd name="adj" fmla="val 5376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9625" y="25384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207793" y="25384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28813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207793" y="28813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9625" y="32242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207793" y="32242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625" y="35671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207793" y="35671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625" y="39100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207793" y="39100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625" y="42529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207793" y="42529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9625" y="45958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207793" y="45958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9625" y="49387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207793" y="49387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09625" y="5281612"/>
            <a:ext cx="43981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207793" y="5281612"/>
            <a:ext cx="180826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4317545"/>
                  </p:ext>
                </p:extLst>
              </p:nvPr>
            </p:nvGraphicFramePr>
            <p:xfrm>
              <a:off x="809625" y="1847850"/>
              <a:ext cx="6206429" cy="3448050"/>
            </p:xfrm>
            <a:graphic>
              <a:graphicData uri="http://schemas.openxmlformats.org/drawingml/2006/table">
                <a:tbl>
                  <a:tblPr/>
                  <a:tblGrid>
                    <a:gridCol w="439816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0826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 / Joint Frequency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sz="1050" b="1" i="0" u="none" dirty="0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 Rating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Massive, no or few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 – 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One joint set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One joint set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Two joint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Two joint sets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6.0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Three joint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9.0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Three joint sets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Four or more joint sets, heavily jointed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Crushed rock, earthlike aggregate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4317545"/>
                  </p:ext>
                </p:extLst>
              </p:nvPr>
            </p:nvGraphicFramePr>
            <p:xfrm>
              <a:off x="809625" y="1847850"/>
              <a:ext cx="6206429" cy="3448050"/>
            </p:xfrm>
            <a:graphic>
              <a:graphicData uri="http://schemas.openxmlformats.org/drawingml/2006/table">
                <a:tbl>
                  <a:tblPr/>
                  <a:tblGrid>
                    <a:gridCol w="439816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0826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Description / Joint Frequency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43098" b="-8929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Massive, no or few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 – 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One joint set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One joint set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Two joint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Two joint sets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6.0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Three joint sets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9.0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Three joint sets plus random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Four or more joint sets, heavily jointed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15.0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4480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Crushed rock, earthlike aggregate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TextBox 2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Q PARAMETER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09600" y="790575"/>
                <a:ext cx="5065746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Quotient 1: Joint Set Number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Sizing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065746" cy="346249"/>
              </a:xfrm>
              <a:prstGeom prst="rect">
                <a:avLst/>
              </a:prstGeom>
              <a:blipFill>
                <a:blip r:embed="rId3"/>
                <a:stretch>
                  <a:fillRect l="-3369" t="-25000" r="-2527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62000" y="610392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lang="en-US" sz="1050" b="0" i="0" u="none" dirty="0">
                    <a:solidFill>
                      <a:srgbClr val="334155"/>
                    </a:solidFill>
                    <a:latin typeface="Inter"/>
                  </a:rPr>
                  <a:t>W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hy intersections use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3×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: At tunnel intersections, geometry creates extra degrees of freedom for block detachment.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03929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736" t="-17241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09625" y="1562100"/>
                <a:ext cx="2055114" cy="19620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Joint Set Rating Table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75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275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562100"/>
                <a:ext cx="2055114" cy="196208"/>
              </a:xfrm>
              <a:prstGeom prst="rect">
                <a:avLst/>
              </a:prstGeom>
              <a:blipFill>
                <a:blip r:embed="rId5"/>
                <a:stretch>
                  <a:fillRect l="-5045" t="-21875" r="-3858" b="-5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644705" y="1562100"/>
                <a:ext cx="1818959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369A1"/>
                    </a:solidFill>
                    <a:latin typeface="Inter"/>
                  </a:rPr>
                  <a:t>Special Field Rules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sz="1200" b="1" i="0" u="none" dirty="0">
                  <a:solidFill>
                    <a:srgbClr val="0369A1"/>
                  </a:solidFill>
                  <a:latin typeface="Inter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705" y="1562100"/>
                <a:ext cx="1818959" cy="184666"/>
              </a:xfrm>
              <a:prstGeom prst="rect">
                <a:avLst/>
              </a:prstGeom>
              <a:blipFill>
                <a:blip r:embed="rId6"/>
                <a:stretch>
                  <a:fillRect l="-5034" t="-25806" r="-671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7739955" y="179546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816155" y="1809750"/>
                <a:ext cx="3661469" cy="161583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Tunnel Intersections: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Multiply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by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3.0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3.0×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155" y="1809750"/>
                <a:ext cx="3661469" cy="161583"/>
              </a:xfrm>
              <a:prstGeom prst="rect">
                <a:avLst/>
              </a:prstGeom>
              <a:blipFill>
                <a:blip r:embed="rId7"/>
                <a:stretch>
                  <a:fillRect l="-166" t="-26923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7739955" y="219551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816155" y="2209800"/>
                <a:ext cx="3661469" cy="323850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Portal Zones: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Multiply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by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2.0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2.0×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 to account for surface stress relaxation.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155" y="2209800"/>
                <a:ext cx="3661469" cy="323850"/>
              </a:xfrm>
              <a:prstGeom prst="rect">
                <a:avLst/>
              </a:prstGeom>
              <a:blipFill>
                <a:blip r:embed="rId8"/>
                <a:stretch>
                  <a:fillRect l="-166" t="-13208" r="-166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7739955" y="259556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16155" y="2609850"/>
                <a:ext cx="3661469" cy="323850"/>
              </a:xfrm>
              <a:prstGeom prst="rect">
                <a:avLst/>
              </a:prstGeom>
              <a:noFill/>
            </p:spPr>
            <p:txBody>
              <a:bodyPr wrap="square" lIns="7620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Nominal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</m:oMath>
                </a14:m>
                <a:r>
                  <a:rPr sz="1050" b="1" i="0" u="none" dirty="0">
                    <a:solidFill>
                      <a:srgbClr val="334155"/>
                    </a:solidFill>
                    <a:latin typeface="Inter"/>
                  </a:rPr>
                  <a:t>: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If measured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𝑅𝑄𝐷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≤10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use a fixed nominal value of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in formula.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155" y="2609850"/>
                <a:ext cx="3661469" cy="323850"/>
              </a:xfrm>
              <a:prstGeom prst="rect">
                <a:avLst/>
              </a:prstGeom>
              <a:blipFill>
                <a:blip r:embed="rId9"/>
                <a:stretch>
                  <a:fillRect l="-166" t="-13208" b="-24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372100" cy="4244246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362075"/>
            <a:ext cx="5372100" cy="4244246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9625" y="25384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915644" y="25384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28813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915644" y="28813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9625" y="32242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915644" y="32242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625" y="35671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915644" y="35671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625" y="39100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915644" y="39100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625" y="42529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915644" y="42529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9625" y="45958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915644" y="45958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9625" y="4938712"/>
            <a:ext cx="410601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915644" y="4938712"/>
            <a:ext cx="8660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10325" y="25384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360842" y="25384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711606" y="25384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410325" y="28813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360842" y="28813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0711606" y="28813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10325" y="32242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360842" y="32242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0711606" y="32242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410325" y="35671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360842" y="35671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0711606" y="35671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410325" y="39100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360842" y="39100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10711606" y="39100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10325" y="42529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360842" y="42529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0711606" y="42529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6410325" y="4595812"/>
            <a:ext cx="29505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9360842" y="4595812"/>
            <a:ext cx="13507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10711606" y="4595812"/>
            <a:ext cx="67076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4269690"/>
                  </p:ext>
                </p:extLst>
              </p:nvPr>
            </p:nvGraphicFramePr>
            <p:xfrm>
              <a:off x="809625" y="1847850"/>
              <a:ext cx="4972049" cy="3105150"/>
            </p:xfrm>
            <a:graphic>
              <a:graphicData uri="http://schemas.openxmlformats.org/drawingml/2006/table">
                <a:tbl>
                  <a:tblPr/>
                  <a:tblGrid>
                    <a:gridCol w="41060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6603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Joint Wall Contact 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Discontinuous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 or irregular,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Smooth,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 or irregular,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Smooth,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502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Continuous thick clay gouge (no contact)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Table 4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54269690"/>
                  </p:ext>
                </p:extLst>
              </p:nvPr>
            </p:nvGraphicFramePr>
            <p:xfrm>
              <a:off x="809625" y="1847850"/>
              <a:ext cx="4972049" cy="3105150"/>
            </p:xfrm>
            <a:graphic>
              <a:graphicData uri="http://schemas.openxmlformats.org/drawingml/2006/table">
                <a:tbl>
                  <a:tblPr/>
                  <a:tblGrid>
                    <a:gridCol w="41060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6603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Joint Wall Contact 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75352" b="-7947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Discontinuous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 or irregular,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Smooth,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Slickensided, undulating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Rough or irregular,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Smooth,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01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Slickensided, planar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45022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Continuous thick clay gouge (no contact)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9321820"/>
                  </p:ext>
                </p:extLst>
              </p:nvPr>
            </p:nvGraphicFramePr>
            <p:xfrm>
              <a:off x="6410325" y="1847850"/>
              <a:ext cx="4972049" cy="2762250"/>
            </p:xfrm>
            <a:graphic>
              <a:graphicData uri="http://schemas.openxmlformats.org/drawingml/2006/table">
                <a:tbl>
                  <a:tblPr/>
                  <a:tblGrid>
                    <a:gridCol w="295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507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7076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Gouge / Infilling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sz="1050" b="1" i="0" u="none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≈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Tightly healed, quartz/epidote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0.75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Unaltered walls, surface staining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25−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Slightly altered, sandy particles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25−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30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Silty / sandy clay coatings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20−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25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Softening mica/talc/chlorite coatings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8−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16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Continuous swelling clay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mm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6−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 – 12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283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Thick continuous swelling clay band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6−</m:t>
                                </m:r>
                                <m:sSup>
                                  <m:sSupPr>
                                    <m:ctrlP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e>
                                  <m:sup>
                                    <m:r>
                                      <a:rPr lang="en-US" sz="105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∘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13 – 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e 4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9321820"/>
                  </p:ext>
                </p:extLst>
              </p:nvPr>
            </p:nvGraphicFramePr>
            <p:xfrm>
              <a:off x="6410325" y="1847850"/>
              <a:ext cx="4972049" cy="2762250"/>
            </p:xfrm>
            <a:graphic>
              <a:graphicData uri="http://schemas.openxmlformats.org/drawingml/2006/table">
                <a:tbl>
                  <a:tblPr/>
                  <a:tblGrid>
                    <a:gridCol w="295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507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70768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Gouge / Infilling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r="-49550" b="-6964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642727" b="-6964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Tightly healed, quartz/epidote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0.75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Unaltered walls, surface staining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198246" r="-49550" b="-4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Slightly altered, sandy particles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298246" r="-49550" b="-3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Silty / sandy clay coatings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398246" r="-49550" b="-2982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3.0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Softening mica/talc/chlorite coatings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507143" r="-49550" b="-20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4.0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28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596491" r="-68454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596491" r="-4955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8 – 12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45283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Thick continuous swelling clay band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218468" t="-696491" r="-495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13 – 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5" name="TextBox 4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Q PARAMETER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09600" y="790575"/>
                <a:ext cx="6132063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Quotient 2: Joint Roughness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Alteration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132063" cy="346249"/>
              </a:xfrm>
              <a:prstGeom prst="rect">
                <a:avLst/>
              </a:prstGeom>
              <a:blipFill>
                <a:blip r:embed="rId4"/>
                <a:stretch>
                  <a:fillRect l="-2783" t="-25000" r="-2485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Note rule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1050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: Evaluate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for the joint set or weakness plane that is LEAST favorable for structural stability in orientation.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blipFill>
                <a:blip r:embed="rId5"/>
                <a:stretch>
                  <a:fillRect l="-73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809625" y="1562100"/>
                <a:ext cx="1540037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Joint Roughness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562100"/>
                <a:ext cx="1540037" cy="184666"/>
              </a:xfrm>
              <a:prstGeom prst="rect">
                <a:avLst/>
              </a:prstGeom>
              <a:blipFill>
                <a:blip r:embed="rId6"/>
                <a:stretch>
                  <a:fillRect l="-6349" t="-25806" r="-4762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6410325" y="1562100"/>
                <a:ext cx="1453988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Joint Alteration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325" y="1562100"/>
                <a:ext cx="1453988" cy="184666"/>
              </a:xfrm>
              <a:prstGeom prst="rect">
                <a:avLst/>
              </a:prstGeom>
              <a:blipFill>
                <a:blip r:embed="rId7"/>
                <a:stretch>
                  <a:fillRect l="-6723" t="-25806" r="-5462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964454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964454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135314" cy="4103730"/>
          </a:xfrm>
          <a:prstGeom prst="roundRect">
            <a:avLst>
              <a:gd name="adj" fmla="val 21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73514" y="1362075"/>
            <a:ext cx="5608885" cy="4103730"/>
          </a:xfrm>
          <a:prstGeom prst="roundRect">
            <a:avLst>
              <a:gd name="adj" fmla="val 21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9625" y="25384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610546" y="25384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5" y="28813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610546" y="28813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9625" y="32242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10546" y="32242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9625" y="35671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610546" y="35671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625" y="39100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610546" y="39100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625" y="4252912"/>
            <a:ext cx="38009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610546" y="4252912"/>
            <a:ext cx="93434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73539" y="2709862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989367" y="2709862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0560397" y="2709862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73539" y="3214687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989367" y="3214687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0560397" y="3214687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173539" y="3557587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989367" y="3557587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0560397" y="3557587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173539" y="4062412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989367" y="4062412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560397" y="4062412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173539" y="4567237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989367" y="4567237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0560397" y="4567237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173539" y="4910137"/>
            <a:ext cx="281582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989367" y="4910137"/>
            <a:ext cx="157102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10560397" y="4910137"/>
            <a:ext cx="8219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5582311"/>
                  </p:ext>
                </p:extLst>
              </p:nvPr>
            </p:nvGraphicFramePr>
            <p:xfrm>
              <a:off x="809625" y="1847850"/>
              <a:ext cx="4735263" cy="2419350"/>
            </p:xfrm>
            <a:graphic>
              <a:graphicData uri="http://schemas.openxmlformats.org/drawingml/2006/table">
                <a:tbl>
                  <a:tblPr/>
                  <a:tblGrid>
                    <a:gridCol w="38009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43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Water Inflow / Pressure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Dry excavation or minor inflow (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&lt;5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L/min</m:t>
                              </m:r>
                            </m:oMath>
                          </a14:m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Medium inflow, occasional outwash of filling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0.66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Large inflow / high pressure in open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Large inflow, severe outwash of fillings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0.33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Exceptionally high inflow decaying with time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0.2 – 0.1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62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Exceptionally high inflow continuing without decay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0.1 – 0.05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5582311"/>
                  </p:ext>
                </p:extLst>
              </p:nvPr>
            </p:nvGraphicFramePr>
            <p:xfrm>
              <a:off x="809625" y="1847850"/>
              <a:ext cx="4735263" cy="2419350"/>
            </p:xfrm>
            <a:graphic>
              <a:graphicData uri="http://schemas.openxmlformats.org/drawingml/2006/table">
                <a:tbl>
                  <a:tblPr/>
                  <a:tblGrid>
                    <a:gridCol w="380092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3434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Water Inflow / Pressure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05195" b="-5964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101786" r="-24679" b="-5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Medium inflow, occasional outwash of filling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0.66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Large inflow / high pressure in open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Large inflow, severe outwash of fillings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0.33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45621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Exceptionally high inflow decaying with time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0.2 – 0.1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4562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Exceptionally high inflow continuing without decay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0.1 – 0.05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538993"/>
                  </p:ext>
                </p:extLst>
              </p:nvPr>
            </p:nvGraphicFramePr>
            <p:xfrm>
              <a:off x="6173539" y="1847850"/>
              <a:ext cx="5208834" cy="3076575"/>
            </p:xfrm>
            <a:graphic>
              <a:graphicData uri="http://schemas.openxmlformats.org/drawingml/2006/table">
                <a:tbl>
                  <a:tblPr/>
                  <a:tblGrid>
                    <a:gridCol w="28158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710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19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Stress Condition Domain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en-US" sz="1050" b="1" i="0" u="none" dirty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sz="1050" b="1" i="0" u="none" dirty="0">
                                        <a:solidFill>
                                          <a:srgbClr val="FFFF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1" i="0" u="none" dirty="0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𝑆𝑅𝐹</m:t>
                                </m:r>
                              </m:oMath>
                            </m:oMathPara>
                          </a14:m>
                          <a:endParaRPr sz="1050" b="1" i="0" u="none" dirty="0">
                            <a:solidFill>
                              <a:srgbClr val="FFFFFF"/>
                            </a:solidFill>
                            <a:latin typeface="Aptos" panose="020B0004020202020204" pitchFamily="34" charset="0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Multiple shear zones in weak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Competent rock, medium favorable stress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200−10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High stress, tight structure (favorable)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10−5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 – 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Moderate slabbing / spalling after </a:t>
                          </a:r>
                          <a14:m>
                            <m:oMath xmlns:m="http://schemas.openxmlformats.org/officeDocument/2006/math">
                              <m:r>
                                <a:rPr lang="en-US" sz="105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&gt;1</m:t>
                              </m:r>
                              <m:r>
                                <m:rPr>
                                  <m:nor/>
                                </m:rPr>
                                <a:rPr lang="en-US" sz="105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hr</m:t>
                              </m:r>
                            </m:oMath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5−3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5 – 50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rock burst / strain burst in massive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05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&lt;2</m:t>
                                </m:r>
                              </m:oMath>
                            </m:oMathPara>
                          </a14:m>
                          <a:endParaRPr sz="105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200 – 400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3951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squeezing rock pressure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 – 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4538993"/>
                  </p:ext>
                </p:extLst>
              </p:nvPr>
            </p:nvGraphicFramePr>
            <p:xfrm>
              <a:off x="6173539" y="1847850"/>
              <a:ext cx="5208834" cy="3076575"/>
            </p:xfrm>
            <a:graphic>
              <a:graphicData uri="http://schemas.openxmlformats.org/drawingml/2006/table">
                <a:tbl>
                  <a:tblPr/>
                  <a:tblGrid>
                    <a:gridCol w="281582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710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197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Stress Condition Domain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79457" r="-52326" b="-6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534074" b="-60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Multiple shear zones in weak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Competent rock, medium favorable stress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79457" t="-200000" r="-52326" b="-40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1.0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High stress, tight structure (favorable)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79457" t="-295890" r="-52326" b="-2958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0.5 – 2.0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t="-401389" r="-8488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79457" t="-401389" r="-5232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5 – 50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39510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rock burst / strain burst in massive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179457" t="-501389" r="-5232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200 – 400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39515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Heavy squeezing rock pressure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sz="105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—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105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10 – 20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8" name="TextBox 3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Q PARAMETER DETAILS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09600" y="790575"/>
                <a:ext cx="6803401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Quotient 3: Joint Water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Stress Reduction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803401" cy="346249"/>
              </a:xfrm>
              <a:prstGeom prst="rect">
                <a:avLst/>
              </a:prstGeom>
              <a:blipFill>
                <a:blip r:embed="rId4"/>
                <a:stretch>
                  <a:fillRect l="-2509" t="-25000" r="-1523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62000" y="614214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Stress reduction factor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 reflects 3 physical cases: 1) loosening load in fault zones; 2) rock bursting in hard high-stress rock; 3) squeezing in soft plastic rock.</a:t>
                </a: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42149"/>
                <a:ext cx="10763250" cy="176523"/>
              </a:xfrm>
              <a:prstGeom prst="rect">
                <a:avLst/>
              </a:prstGeom>
              <a:blipFill>
                <a:blip r:embed="rId5"/>
                <a:stretch>
                  <a:fillRect l="-73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9625" y="1562100"/>
                <a:ext cx="2083647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Water Reduction Factor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562100"/>
                <a:ext cx="2083647" cy="184666"/>
              </a:xfrm>
              <a:prstGeom prst="rect">
                <a:avLst/>
              </a:prstGeom>
              <a:blipFill>
                <a:blip r:embed="rId6"/>
                <a:stretch>
                  <a:fillRect l="-4678" t="-25806" r="-3509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173539" y="1562100"/>
                <a:ext cx="2244589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Stress Reduction Factor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539" y="1562100"/>
                <a:ext cx="2244589" cy="184666"/>
              </a:xfrm>
              <a:prstGeom prst="rect">
                <a:avLst/>
              </a:prstGeom>
              <a:blipFill>
                <a:blip r:embed="rId7"/>
                <a:stretch>
                  <a:fillRect l="-4348" t="-25806" r="-3261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83703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540126" y="1362075"/>
            <a:ext cx="6042273" cy="4071859"/>
          </a:xfrm>
          <a:prstGeom prst="roundRect">
            <a:avLst>
              <a:gd name="adj" fmla="val 2128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200275"/>
            <a:ext cx="4701926" cy="704850"/>
          </a:xfrm>
          <a:prstGeom prst="roundRect">
            <a:avLst>
              <a:gd name="adj" fmla="val 1081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40151" y="3394769"/>
            <a:ext cx="47535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493722" y="3394769"/>
            <a:ext cx="8886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40151" y="3737669"/>
            <a:ext cx="47535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493722" y="3737669"/>
            <a:ext cx="8886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740151" y="4080569"/>
            <a:ext cx="47535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493722" y="4080569"/>
            <a:ext cx="8886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40151" y="4423469"/>
            <a:ext cx="47535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493722" y="4423469"/>
            <a:ext cx="8886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740151" y="4766369"/>
            <a:ext cx="475357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493722" y="4766369"/>
            <a:ext cx="88865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740151" y="2704207"/>
          <a:ext cx="5642222" cy="2076450"/>
        </p:xfrm>
        <a:graphic>
          <a:graphicData uri="http://schemas.openxmlformats.org/drawingml/2006/table">
            <a:tbl>
              <a:tblPr/>
              <a:tblGrid>
                <a:gridCol w="4753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Excavation Category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 dirty="0">
                          <a:solidFill>
                            <a:srgbClr val="FFFFFF"/>
                          </a:solidFill>
                          <a:latin typeface="Aptos" panose="020B0004020202020204" pitchFamily="34" charset="0"/>
                        </a:rPr>
                        <a:t>ESR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A.</a:t>
                      </a:r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 Temporary mine openings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3.0 – 5.0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B.</a:t>
                      </a:r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 Permanent mine openings, hydro water tunnels, pilot drifts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1.6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C.</a:t>
                      </a:r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 Storage caverns, minor road/rail tunnels, access drifts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1.3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D.</a:t>
                      </a:r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 Power stations, major railway/highway tunnels, portals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1.0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E.</a:t>
                      </a:r>
                      <a:r>
                        <a:rPr sz="1050" b="0" i="0" u="none">
                          <a:solidFill>
                            <a:srgbClr val="334155"/>
                          </a:solidFill>
                          <a:latin typeface="Inter"/>
                        </a:rPr>
                        <a:t> Nuclear power stations, underground sports arenas, factories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34155"/>
                          </a:solidFill>
                          <a:latin typeface="Inter"/>
                        </a:rPr>
                        <a:t>0.8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SUPPORT DIMENSIONING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9600" y="790575"/>
                <a:ext cx="6291081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Equivalent Dimension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Support Ratio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𝐸𝑆𝑅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291081" cy="346249"/>
              </a:xfrm>
              <a:prstGeom prst="rect">
                <a:avLst/>
              </a:prstGeom>
              <a:blipFill>
                <a:blip r:embed="rId2"/>
                <a:stretch>
                  <a:fillRect l="-2713" t="-25000" r="-1647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62000" y="600723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ESR reflects allowable risk. A temporary mine opening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𝐸𝑆𝑅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=3−5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 accepts minor spalling, permitting lighter support than a nuclear facility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𝐸𝑆𝑅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=0.8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07239"/>
                <a:ext cx="10763250" cy="176523"/>
              </a:xfrm>
              <a:prstGeom prst="rect">
                <a:avLst/>
              </a:prstGeom>
              <a:blipFill>
                <a:blip r:embed="rId3"/>
                <a:stretch>
                  <a:fillRect l="-736" t="-17241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9600" y="1362075"/>
                <a:ext cx="4797176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800"/>
                  </a:lnSpc>
                </a:pP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To design tunnel support using the Q-system, the actual tunnel dimensions are normalized into an </a:t>
                </a:r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Equivalent Dimension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 using the </a:t>
                </a:r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Excavation Support Ratio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𝐸𝑆𝑅</m:t>
                    </m:r>
                  </m:oMath>
                </a14:m>
                <a:r>
                  <a:rPr sz="1200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200" b="0" i="0" u="none" dirty="0">
                    <a:solidFill>
                      <a:srgbClr val="334155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62075"/>
                <a:ext cx="4797176" cy="685800"/>
              </a:xfrm>
              <a:prstGeom prst="rect">
                <a:avLst/>
              </a:prstGeom>
              <a:blipFill>
                <a:blip r:embed="rId4"/>
                <a:stretch>
                  <a:fillRect l="-1906" t="-3540" b="-10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12359" y="2333625"/>
                <a:ext cx="5496408" cy="3967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Excavation Span, Diameter, or Height (m)</m:t>
                          </m:r>
                        </m:num>
                        <m:den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𝐸𝑆𝑅</m:t>
                          </m:r>
                        </m:den>
                      </m:f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59" y="2333625"/>
                <a:ext cx="5496408" cy="396775"/>
              </a:xfrm>
              <a:prstGeom prst="rect">
                <a:avLst/>
              </a:prstGeom>
              <a:blipFill>
                <a:blip r:embed="rId5"/>
                <a:stretch>
                  <a:fillRect t="-4615" b="-1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09600" y="3057525"/>
            <a:ext cx="479717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Inter"/>
              </a:rPr>
              <a:t>Use roof span width for designing roof support. Use wall height for designing sidewall support.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40151" y="2418457"/>
            <a:ext cx="6451848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Inter"/>
              </a:rPr>
              <a:t>ESR Category Values (Barton et al. 1974)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240637" y="2451794"/>
            <a:ext cx="4341762" cy="1238250"/>
          </a:xfrm>
          <a:prstGeom prst="roundRect">
            <a:avLst>
              <a:gd name="adj" fmla="val 76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40637" y="3823394"/>
            <a:ext cx="4341762" cy="885825"/>
          </a:xfrm>
          <a:prstGeom prst="roundRect">
            <a:avLst>
              <a:gd name="adj" fmla="val 1075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RECONSTRUCTED ENGINEERING CHART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09600" y="790575"/>
                <a:ext cx="5031955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Barton Q Support Chart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 vs 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-Index)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031955" cy="346249"/>
              </a:xfrm>
              <a:prstGeom prst="rect">
                <a:avLst/>
              </a:prstGeom>
              <a:blipFill>
                <a:blip r:embed="rId3"/>
                <a:stretch>
                  <a:fillRect l="-3394" t="-25000" r="-2545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440662" y="2651819"/>
                <a:ext cx="1750864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Bolt Length Formula (</a:t>
                </a:r>
                <a14:m>
                  <m:oMath xmlns:m="http://schemas.openxmlformats.org/officeDocument/2006/math">
                    <m:r>
                      <a:rPr lang="en-US" sz="120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2651819"/>
                <a:ext cx="1750864" cy="184666"/>
              </a:xfrm>
              <a:prstGeom prst="rect">
                <a:avLst/>
              </a:prstGeom>
              <a:blipFill>
                <a:blip r:embed="rId4"/>
                <a:stretch>
                  <a:fillRect l="-5575" t="-26667" r="-4181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440662" y="2899469"/>
                <a:ext cx="4036962" cy="41498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20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20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=2+0.15</m:t>
                      </m:r>
                      <m:d>
                        <m:dPr>
                          <m:ctrlPr>
                            <a:rPr lang="en-US" sz="1200" b="1" i="1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num>
                            <m:den>
                              <m:r>
                                <a:rPr lang="en-US" sz="120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𝐸𝑆𝑅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sz="120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2899469"/>
                <a:ext cx="4036962" cy="414985"/>
              </a:xfrm>
              <a:prstGeom prst="rect">
                <a:avLst/>
              </a:prstGeom>
              <a:blipFill>
                <a:blip r:embed="rId5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440662" y="3412569"/>
                <a:ext cx="2654701" cy="15004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975" b="0" i="0" u="none" dirty="0" smtClean="0">
                        <a:solidFill>
                          <a:srgbClr val="64748B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sz="975" b="0" i="0" u="none" dirty="0">
                    <a:solidFill>
                      <a:srgbClr val="64748B"/>
                    </a:solidFill>
                    <a:latin typeface="Inter"/>
                  </a:rPr>
                  <a:t> = tunnel excavation span width (m).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3412569"/>
                <a:ext cx="2654701" cy="150041"/>
              </a:xfrm>
              <a:prstGeom prst="rect">
                <a:avLst/>
              </a:prstGeom>
              <a:blipFill>
                <a:blip r:embed="rId6"/>
                <a:stretch>
                  <a:fillRect l="-2989" t="-25000" r="-1839" b="-5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440662" y="4023419"/>
                <a:ext cx="2256643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Max Unsupported Span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0662" y="4023419"/>
                <a:ext cx="2256643" cy="184666"/>
              </a:xfrm>
              <a:prstGeom prst="rect">
                <a:avLst/>
              </a:prstGeom>
              <a:blipFill>
                <a:blip r:embed="rId7"/>
                <a:stretch>
                  <a:fillRect l="-4324" t="-26667" r="-2973" b="-5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722321" y="4321981"/>
                <a:ext cx="1476237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sz="120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=2⋅</m:t>
                      </m:r>
                      <m:r>
                        <a:rPr lang="en-US" sz="120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𝐸𝑆𝑅</m:t>
                      </m:r>
                      <m:r>
                        <a:rPr lang="en-US" sz="120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120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0.4</m:t>
                          </m:r>
                        </m:sup>
                      </m:sSup>
                    </m:oMath>
                  </m:oMathPara>
                </a14:m>
                <a:endParaRPr sz="120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2321" y="4321981"/>
                <a:ext cx="1476237" cy="184666"/>
              </a:xfrm>
              <a:prstGeom prst="rect">
                <a:avLst/>
              </a:prstGeom>
              <a:blipFill>
                <a:blip r:embed="rId8"/>
                <a:stretch>
                  <a:fillRect l="-41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6E8AE91-49A3-F6E1-ECD0-27ED1BC715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848" y="1703906"/>
            <a:ext cx="6574817" cy="371740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4A4944-EA19-D5A4-73B8-24F690998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024" y="0"/>
            <a:ext cx="7879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435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56585" y="1362075"/>
            <a:ext cx="5325814" cy="4379158"/>
          </a:xfrm>
          <a:prstGeom prst="roundRect">
            <a:avLst>
              <a:gd name="adj" fmla="val 2043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943100"/>
            <a:ext cx="5418385" cy="704850"/>
          </a:xfrm>
          <a:prstGeom prst="roundRect">
            <a:avLst>
              <a:gd name="adj" fmla="val 10810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800350"/>
            <a:ext cx="5418385" cy="1733550"/>
          </a:xfrm>
          <a:prstGeom prst="roundRect">
            <a:avLst>
              <a:gd name="adj" fmla="val 5494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3486150"/>
            <a:ext cx="5018335" cy="847725"/>
          </a:xfrm>
          <a:prstGeom prst="roundRect">
            <a:avLst>
              <a:gd name="adj" fmla="val 8988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610" y="2768947"/>
            <a:ext cx="4925764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MODERN Q MODIFICATIONS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790575"/>
                <a:ext cx="6730432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UCS Normalized Index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Roof Support Pressure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730432" cy="346249"/>
              </a:xfrm>
              <a:prstGeom prst="rect">
                <a:avLst/>
              </a:prstGeom>
              <a:blipFill>
                <a:blip r:embed="rId3"/>
                <a:stretch>
                  <a:fillRect l="-2536" t="-25000" r="-1449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62000" y="6118919"/>
                <a:ext cx="10763250" cy="187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is low (smooth planar joints),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𝑟𝑜𝑜𝑓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increases rapidly because joint wall friction is inadequate to prevent block dropouts.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18919"/>
                <a:ext cx="10763250" cy="187937"/>
              </a:xfrm>
              <a:prstGeom prst="rect">
                <a:avLst/>
              </a:prstGeom>
              <a:blipFill>
                <a:blip r:embed="rId4"/>
                <a:stretch>
                  <a:fillRect l="-736" t="-16129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9600" y="1362075"/>
                <a:ext cx="5513635" cy="42862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To adjust for intact rock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) variations in unusually soft or hard rocks, Barton (2002) introduced the </a:t>
                </a:r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normalized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 index</a:t>
                </a: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: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62075"/>
                <a:ext cx="5513635" cy="428625"/>
              </a:xfrm>
              <a:prstGeom prst="rect">
                <a:avLst/>
              </a:prstGeom>
              <a:blipFill>
                <a:blip r:embed="rId5"/>
                <a:stretch>
                  <a:fillRect l="-1549" t="-2817" b="-1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22801" y="2076450"/>
                <a:ext cx="6391981" cy="36740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ar-AE" sz="1350" b="1" i="0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ar-AE" sz="1350" b="1" i="1" u="none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350" b="1" i="1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AE" sz="1350" b="1" i="0" u="none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ar-AE" sz="1350" b="1" i="0" u="none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ar-AE" sz="1350" b="1" i="0" u="none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01" y="2076450"/>
                <a:ext cx="6391981" cy="367408"/>
              </a:xfrm>
              <a:prstGeom prst="rect">
                <a:avLst/>
              </a:prstGeom>
              <a:blipFill>
                <a:blip r:embed="rId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456610" y="3226147"/>
            <a:ext cx="5735389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Steel Fiber Shotcrete (SFRS) Era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6610" y="3607147"/>
            <a:ext cx="5021014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Since the 1990s, Grimstad &amp; Barton updated the support chart to mandate </a:t>
            </a:r>
            <a:r>
              <a:rPr sz="1125" b="1" i="0" u="none">
                <a:solidFill>
                  <a:srgbClr val="CBD5E1"/>
                </a:solidFill>
                <a:latin typeface="Inter"/>
              </a:rPr>
              <a:t>Steel Fiber Reinforced Shotcrete (SFRS)</a:t>
            </a:r>
            <a:r>
              <a:rPr sz="1125" b="0" i="0" u="none">
                <a:solidFill>
                  <a:srgbClr val="CBD5E1"/>
                </a:solidFill>
                <a:latin typeface="Inter"/>
              </a:rPr>
              <a:t> instead of wire mesh.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56610" y="4188172"/>
            <a:ext cx="5021014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SFRS forms an active ductile arches shell bonded directly to the irregular rock perimeter, preventing wedge fallout.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3000375"/>
                <a:ext cx="3069045" cy="199478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369A1"/>
                    </a:solidFill>
                    <a:latin typeface="Inter"/>
                  </a:rPr>
                  <a:t>Permanent Roof Support Pressure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𝑟𝑜𝑜𝑓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369A1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000375"/>
                <a:ext cx="3069045" cy="199478"/>
              </a:xfrm>
              <a:prstGeom prst="rect">
                <a:avLst/>
              </a:prstGeom>
              <a:blipFill>
                <a:blip r:embed="rId7"/>
                <a:stretch>
                  <a:fillRect l="-3181" t="-24242" r="-1988" b="-39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3248025"/>
                <a:ext cx="3186770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Estimated directly from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and joint roughness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):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248025"/>
                <a:ext cx="3186770" cy="161583"/>
              </a:xfrm>
              <a:prstGeom prst="rect">
                <a:avLst/>
              </a:prstGeom>
              <a:blipFill>
                <a:blip r:embed="rId8"/>
                <a:stretch>
                  <a:fillRect l="-2677" t="-26923" r="-1530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77583" y="3656350"/>
                <a:ext cx="6082419" cy="47974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𝑟𝑜𝑜𝑓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ar-AE" sz="13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rad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−1/3</m:t>
                              </m:r>
                            </m:sup>
                          </m:sSup>
                        </m:num>
                        <m:den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en-US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kg/cm</m:t>
                              </m:r>
                            </m:e>
                            <m:sup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or bar</m:t>
                          </m:r>
                        </m:e>
                      </m:d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583" y="3656350"/>
                <a:ext cx="6082419" cy="4797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10275" y="1362075"/>
            <a:ext cx="5572125" cy="4289217"/>
          </a:xfrm>
          <a:prstGeom prst="roundRect">
            <a:avLst>
              <a:gd name="adj" fmla="val 2043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62075"/>
            <a:ext cx="5172075" cy="819150"/>
          </a:xfrm>
          <a:prstGeom prst="roundRect">
            <a:avLst>
              <a:gd name="adj" fmla="val 1162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314575"/>
            <a:ext cx="5172075" cy="1257300"/>
          </a:xfrm>
          <a:prstGeom prst="roundRect">
            <a:avLst>
              <a:gd name="adj" fmla="val 757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705225"/>
            <a:ext cx="5172075" cy="1047750"/>
          </a:xfrm>
          <a:prstGeom prst="roundRect">
            <a:avLst>
              <a:gd name="adj" fmla="val 9090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661791"/>
            <a:ext cx="5172075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5 • EMPIRICAL CORRELATIONS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790575"/>
                <a:ext cx="6405536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Rock Mass Modulus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Squeezing Thresholds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405536" cy="346249"/>
              </a:xfrm>
              <a:prstGeom prst="rect">
                <a:avLst/>
              </a:prstGeom>
              <a:blipFill>
                <a:blip r:embed="rId4"/>
                <a:stretch>
                  <a:fillRect l="-2664" t="-25000" r="-1618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210300" y="3118991"/>
            <a:ext cx="5981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Squeezing Mechanics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10300" y="3499991"/>
                <a:ext cx="5267325" cy="41556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When depth </a:t>
                </a:r>
                <a14:m>
                  <m:oMath xmlns:m="http://schemas.openxmlformats.org/officeDocument/2006/math"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125" b="0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&gt;350</m:t>
                    </m:r>
                    <m:sSup>
                      <m:sSup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, in-situ overburden stress exceeds the ultimate rock mass compressive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sub>
                    </m:sSub>
                    <m:r>
                      <a:rPr lang="en-US" sz="1125" b="0" i="0" u="none" dirty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≈7</m:t>
                    </m:r>
                    <m:r>
                      <a:rPr lang="en-US" sz="1125" b="0" i="0" u="none" dirty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1/3</m:t>
                        </m:r>
                      </m:sup>
                    </m:sSup>
                    <m:r>
                      <m:rPr>
                        <m:nor/>
                      </m:rPr>
                      <a:rPr lang="en-US" sz="1125" b="0" i="0" u="none" dirty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 MPa</m:t>
                    </m:r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3499991"/>
                <a:ext cx="5267325" cy="415563"/>
              </a:xfrm>
              <a:prstGeom prst="rect">
                <a:avLst/>
              </a:prstGeom>
              <a:blipFill>
                <a:blip r:embed="rId5"/>
                <a:stretch>
                  <a:fillRect l="-1736" t="-2941" r="-1620" b="-2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210300" y="4295328"/>
            <a:ext cx="5267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The rock slowly advances plastically into the tunnel without volume increase. Requires yielding support arches and immediate invert closure.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09625" y="1562100"/>
                <a:ext cx="2217145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Barton (1995) Modulus (for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050" b="1" i="0" u="none" dirty="0" smtClean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562100"/>
                <a:ext cx="2217145" cy="161583"/>
              </a:xfrm>
              <a:prstGeom prst="rect">
                <a:avLst/>
              </a:prstGeom>
              <a:blipFill>
                <a:blip r:embed="rId6"/>
                <a:stretch>
                  <a:fillRect l="-3846" t="-25926" r="-2473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1822235"/>
                <a:ext cx="1936492" cy="23314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  <m:func>
                        <m:funcPr>
                          <m:ctrlPr>
                            <a:rPr lang="en-US" sz="1350" b="1" i="1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func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GPa</m:t>
                          </m:r>
                        </m:e>
                      </m:d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822235"/>
                <a:ext cx="1936492" cy="233141"/>
              </a:xfrm>
              <a:prstGeom prst="rect">
                <a:avLst/>
              </a:prstGeom>
              <a:blipFill>
                <a:blip r:embed="rId7"/>
                <a:stretch>
                  <a:fillRect t="-15789" b="-4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09625" y="2514600"/>
            <a:ext cx="59650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Barton (2002) Strength-Normalized Modulus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2892761"/>
                <a:ext cx="4867275" cy="41684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sSup>
                        <m:sSupPr>
                          <m:ctrlPr>
                            <a:rPr lang="en-US" sz="1350" b="1" i="1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1350" b="1" i="0" u="none" dirty="0">
                                  <a:solidFill>
                                    <a:srgbClr val="0F172A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f>
                                <m:fPr>
                                  <m:ctrlPr>
                                    <a:rPr lang="en-US" sz="1350" b="1" i="1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350" b="1" i="0" u="none" dirty="0">
                                          <a:solidFill>
                                            <a:srgbClr val="0F172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350" b="1" i="0" u="none" dirty="0">
                                          <a:solidFill>
                                            <a:srgbClr val="0F172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350" b="1" i="0" u="none" dirty="0">
                                          <a:solidFill>
                                            <a:srgbClr val="0F172A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350" b="1" i="0" u="none" dirty="0">
                                      <a:solidFill>
                                        <a:srgbClr val="0F172A"/>
                                      </a:solidFill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p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sSubSup>
                        <m:sSubSup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bSup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GPa</m:t>
                          </m:r>
                        </m:e>
                      </m:d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892761"/>
                <a:ext cx="4867275" cy="416845"/>
              </a:xfrm>
              <a:prstGeom prst="rect">
                <a:avLst/>
              </a:prstGeom>
              <a:blipFill>
                <a:blip r:embed="rId8"/>
                <a:stretch>
                  <a:fillRect t="-4412" b="-1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809625" y="3905250"/>
            <a:ext cx="626328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B45309"/>
                </a:solidFill>
                <a:latin typeface="Inter"/>
              </a:rPr>
              <a:t>Squeezing Condition Threshold (Singh et al. 1992)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9625" y="4133850"/>
                <a:ext cx="4543680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Tunneling under depth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(meters) experiences plastic squeezing when: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133850"/>
                <a:ext cx="4543680" cy="161583"/>
              </a:xfrm>
              <a:prstGeom prst="rect">
                <a:avLst/>
              </a:prstGeom>
              <a:blipFill>
                <a:blip r:embed="rId9"/>
                <a:stretch>
                  <a:fillRect l="-1879" t="-25926" r="-940" b="-48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09625" y="4397895"/>
                <a:ext cx="1806970" cy="20723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200" b="1" i="0" u="none" dirty="0" smtClean="0">
                          <a:solidFill>
                            <a:srgbClr val="B45309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200" b="1" i="0" u="none" dirty="0" smtClean="0">
                          <a:solidFill>
                            <a:srgbClr val="B45309"/>
                          </a:solidFill>
                          <a:latin typeface="Cambria Math" panose="02040503050406030204" pitchFamily="18" charset="0"/>
                        </a:rPr>
                        <m:t>&gt;350⋅</m:t>
                      </m:r>
                      <m:sSup>
                        <m:sSupPr>
                          <m:ctrlPr>
                            <a:rPr lang="en-US" sz="1200" b="1" i="0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1" i="0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1200" b="1" i="0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p>
                      <m:r>
                        <a:rPr lang="en-US" sz="1200" b="1" i="0" u="none" dirty="0">
                          <a:solidFill>
                            <a:srgbClr val="B45309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d>
                        <m:dPr>
                          <m:ctrlPr>
                            <a:rPr lang="en-US" sz="1200" b="1" i="0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1200" b="1" i="0" u="none" dirty="0">
                              <a:solidFill>
                                <a:srgbClr val="B45309"/>
                              </a:solidFill>
                              <a:latin typeface="Cambria Math" panose="02040503050406030204" pitchFamily="18" charset="0"/>
                            </a:rPr>
                            <m:t>meters</m:t>
                          </m:r>
                        </m:e>
                      </m:d>
                    </m:oMath>
                  </m:oMathPara>
                </a14:m>
                <a:endParaRPr sz="1200" b="1" i="0" u="none" dirty="0">
                  <a:solidFill>
                    <a:srgbClr val="B45309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397895"/>
                <a:ext cx="1806970" cy="207236"/>
              </a:xfrm>
              <a:prstGeom prst="rect">
                <a:avLst/>
              </a:prstGeom>
              <a:blipFill>
                <a:blip r:embed="rId10"/>
                <a:stretch>
                  <a:fillRect t="-14706" b="-4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772400" y="1362075"/>
            <a:ext cx="3810000" cy="4371663"/>
          </a:xfrm>
          <a:prstGeom prst="roundRect">
            <a:avLst>
              <a:gd name="adj" fmla="val 2500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971675"/>
            <a:ext cx="6934200" cy="1076325"/>
          </a:xfrm>
          <a:prstGeom prst="roundRect">
            <a:avLst>
              <a:gd name="adj" fmla="val 8849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425" y="2666553"/>
            <a:ext cx="3409950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HOEK &amp; BROWN SYSTEM (1994)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600" y="790575"/>
                <a:ext cx="5175263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Geological Strength Index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Genesis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175263" cy="346249"/>
              </a:xfrm>
              <a:prstGeom prst="rect">
                <a:avLst/>
              </a:prstGeom>
              <a:blipFill>
                <a:blip r:embed="rId3"/>
                <a:stretch>
                  <a:fillRect l="-3298" t="-25000" r="-2356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GSI is NOT a support table lookup like RMR or Q. GSI is a constitutive input generator for numerical simulation engines.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362075"/>
            <a:ext cx="70294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Introduced by Evert Hoek (1994) to overcome severe limitations of RMR when applied to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heavily jointed, weak, or tectonically sheared rock masses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00400"/>
            <a:ext cx="70294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Relies on visual assessment of two fundamental geological observations: </a:t>
            </a:r>
            <a:r>
              <a:rPr sz="1125" b="1" i="0" u="none">
                <a:solidFill>
                  <a:srgbClr val="475569"/>
                </a:solidFill>
                <a:latin typeface="Inter"/>
              </a:rPr>
              <a:t>Rock Mass Structure (interlocking)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 and </a:t>
            </a:r>
            <a:r>
              <a:rPr sz="1125" b="1" i="0" u="none">
                <a:solidFill>
                  <a:srgbClr val="475569"/>
                </a:solidFill>
                <a:latin typeface="Inter"/>
              </a:rPr>
              <a:t>Joint Surface Quality</a:t>
            </a:r>
            <a:r>
              <a:rPr sz="1125" b="0" i="0" u="none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72425" y="3161853"/>
            <a:ext cx="4219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FFFFFF"/>
                </a:solidFill>
                <a:latin typeface="Inter"/>
              </a:rPr>
              <a:t>Geological Observation First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2425" y="3561903"/>
            <a:ext cx="35052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CBD5E1"/>
                </a:solidFill>
                <a:latin typeface="Inter"/>
              </a:rPr>
              <a:t>Hoek designed GSI to keep engineers focused on visual geological mapping in the adit face rather than getting lost in laboratory arithmetic formulas.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72425" y="4357241"/>
            <a:ext cx="35052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8BDF8"/>
                </a:solidFill>
                <a:latin typeface="Inter"/>
              </a:rPr>
              <a:t>GSI Scale Range: 10 (Crushed/Sheared) to 100 (Intact Massive).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2171700"/>
            <a:ext cx="8576071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369A1"/>
                </a:solidFill>
                <a:latin typeface="Inter"/>
              </a:rPr>
              <a:t>Primary Engineering Purpose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2447925"/>
                <a:ext cx="6629400" cy="4000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Provides a direct qualitative/quantitative index to scale intact laboratory Hoek-Brown failure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𝑐𝑖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) down to field rock mass strength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125" b="0" i="0" u="none" dirty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447925"/>
                <a:ext cx="6629400" cy="400050"/>
              </a:xfrm>
              <a:prstGeom prst="rect">
                <a:avLst/>
              </a:prstGeom>
              <a:blipFill>
                <a:blip r:embed="rId4"/>
                <a:stretch>
                  <a:fillRect l="-1380" t="-769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19929B-7DA9-B8A4-FDD4-5481E0F31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38" y="442038"/>
            <a:ext cx="5375201" cy="59739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72D251-39AA-BCF5-011D-E6F0262BF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4323" y="0"/>
            <a:ext cx="4849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738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153025" cy="4476594"/>
          </a:xfrm>
          <a:prstGeom prst="roundRect">
            <a:avLst>
              <a:gd name="adj" fmla="val 2043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29375" y="1362075"/>
            <a:ext cx="5153025" cy="4476594"/>
          </a:xfrm>
          <a:prstGeom prst="roundRect">
            <a:avLst>
              <a:gd name="adj" fmla="val 2043"/>
            </a:avLst>
          </a:prstGeom>
          <a:solidFill>
            <a:srgbClr val="FEFCE8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9625" y="2687984"/>
            <a:ext cx="4752975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629400" y="2687984"/>
            <a:ext cx="4752975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GSI MATRIX LOGIC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90575"/>
            <a:ext cx="6200544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GSI Matrix Architecture: Two Fundamental Axes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D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iagonal contouring: The intersection box selected by the geologist yields an average diagonal contour value (e.g., GSI = 45–55).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91225" y="3507134"/>
            <a:ext cx="495300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284C7"/>
                </a:solidFill>
                <a:latin typeface="Inter"/>
              </a:rPr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875" y="2726084"/>
            <a:ext cx="46577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VERTICAL AXIS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625" y="3040409"/>
            <a:ext cx="6238279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369A1"/>
                </a:solidFill>
                <a:latin typeface="Inter"/>
              </a:rPr>
              <a:t>Rock Mass 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3364259"/>
            <a:ext cx="5941218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Measures degree of block interlocking and joint set density: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24650" y="2726084"/>
            <a:ext cx="46577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HORIZONTAL AXIS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040409"/>
            <a:ext cx="55626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B45309"/>
                </a:solidFill>
                <a:latin typeface="Inter"/>
              </a:rPr>
              <a:t>Discontinuity Surface Quality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3364259"/>
            <a:ext cx="55626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334155"/>
                </a:solidFill>
                <a:latin typeface="Inter"/>
              </a:rPr>
              <a:t>Measures weathering, roughness, and infilling coatings: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4875" y="364524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1075" y="3659534"/>
            <a:ext cx="5726906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Intact / Massive: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Few widely spaced joints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4875" y="386432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1075" y="3878609"/>
            <a:ext cx="5726906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Blocky: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Well interlocked cubical blocks (3 joint sets)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875" y="408339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075" y="4097684"/>
            <a:ext cx="5726906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Very Blocky: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Multi-faceted angular blocks (4+ sets)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75" y="430247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075" y="4316759"/>
            <a:ext cx="5726906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Blocky / Folded: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Heavily folded/faulted angular blocks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875" y="452154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1075" y="4535834"/>
            <a:ext cx="5726906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Crushed: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Poorly interlocked, heavily broken mixture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24650" y="364524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0850" y="3659534"/>
            <a:ext cx="539115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Very Good: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Very rough, fresh, unweathered surfaces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24650" y="386432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00850" y="3878609"/>
            <a:ext cx="539115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Good: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Rough, slightly weathered, stained surfaces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24650" y="408339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00850" y="4097684"/>
            <a:ext cx="539115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Fair: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Smooth, moderately weathered/altered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24650" y="4302472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00850" y="4316759"/>
            <a:ext cx="539115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Poor: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Slickensided, highly weathered with compact coatings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24650" y="4521547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00850" y="4535834"/>
            <a:ext cx="5391150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Very Poor: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Slickensided with soft clay coatings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835622"/>
          <a:ext cx="10963272" cy="1940560"/>
        </p:xfrm>
        <a:graphic>
          <a:graphicData uri="http://schemas.openxmlformats.org/drawingml/2006/table">
            <a:tbl>
              <a:tblPr/>
              <a:tblGrid>
                <a:gridCol w="27058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7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31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38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Structure / Surface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VERY GOOD</a:t>
                      </a:r>
                      <a:r>
                        <a:t>
</a:t>
                      </a:r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
        Rough, Unweathered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GOOD</a:t>
                      </a:r>
                      <a:r>
                        <a:t>
</a:t>
                      </a:r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
        Rough, Stained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FAIR</a:t>
                      </a:r>
                      <a:r>
                        <a:t>
</a:t>
                      </a:r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
        Smooth, Weathered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POOR</a:t>
                      </a:r>
                      <a:r>
                        <a:t>
</a:t>
                      </a:r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
        Slickensided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VERY POOR</a:t>
                      </a:r>
                      <a:r>
                        <a:t>
</a:t>
                      </a:r>
                      <a:r>
                        <a:rPr sz="900" b="1" i="0" u="none">
                          <a:solidFill>
                            <a:srgbClr val="FFFFFF"/>
                          </a:solidFill>
                          <a:latin typeface="Inter"/>
                        </a:rPr>
                        <a:t>
        Soft Clay Coatings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000000"/>
                          </a:solidFill>
                          <a:latin typeface="Inter"/>
                        </a:rPr>
                        <a:t>BLOCKY (3 joint sets)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16A34A"/>
                          </a:solidFill>
                          <a:latin typeface="Inter"/>
                        </a:rPr>
                        <a:t>GSI 80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0284C7"/>
                          </a:solidFill>
                          <a:latin typeface="Inter"/>
                        </a:rPr>
                        <a:t>GSI 70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0F172A"/>
                          </a:solidFill>
                          <a:latin typeface="Inter"/>
                        </a:rPr>
                        <a:t>GSI 60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EA580C"/>
                          </a:solidFill>
                          <a:latin typeface="Inter"/>
                        </a:rPr>
                        <a:t>GSI 50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DC2626"/>
                          </a:solidFill>
                          <a:latin typeface="Inter"/>
                        </a:rPr>
                        <a:t>GSI 40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000000"/>
                          </a:solidFill>
                          <a:latin typeface="Inter"/>
                        </a:rPr>
                        <a:t>VERY BLOCKY (4+ sets)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0284C7"/>
                          </a:solidFill>
                          <a:latin typeface="Inter"/>
                        </a:rPr>
                        <a:t>GSI 70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0F172A"/>
                          </a:solidFill>
                          <a:latin typeface="Inter"/>
                        </a:rPr>
                        <a:t>GSI 60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EA580C"/>
                          </a:solidFill>
                          <a:latin typeface="Inter"/>
                        </a:rPr>
                        <a:t>GSI 50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DC2626"/>
                          </a:solidFill>
                          <a:latin typeface="Inter"/>
                        </a:rPr>
                        <a:t>GSI 40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9F1239"/>
                          </a:solidFill>
                          <a:latin typeface="Inter"/>
                        </a:rPr>
                        <a:t>GSI 30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000000"/>
                          </a:solidFill>
                          <a:latin typeface="Inter"/>
                        </a:rPr>
                        <a:t>BLOCKY / FOLDED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0F172A"/>
                          </a:solidFill>
                          <a:latin typeface="Inter"/>
                        </a:rPr>
                        <a:t>GSI 60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9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EA580C"/>
                          </a:solidFill>
                          <a:latin typeface="Inter"/>
                        </a:rPr>
                        <a:t>GSI 50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DC2626"/>
                          </a:solidFill>
                          <a:latin typeface="Inter"/>
                        </a:rPr>
                        <a:t>GSI 40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9F1239"/>
                          </a:solidFill>
                          <a:latin typeface="Inter"/>
                        </a:rPr>
                        <a:t>GSI 30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D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6B21A8"/>
                          </a:solidFill>
                          <a:latin typeface="Inter"/>
                        </a:rPr>
                        <a:t>GSI 20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/>
                      <a:r>
                        <a:rPr sz="900" b="1" i="0" u="none">
                          <a:solidFill>
                            <a:srgbClr val="000000"/>
                          </a:solidFill>
                          <a:latin typeface="Inter"/>
                        </a:rPr>
                        <a:t>CRUSHED (Poorly interlocked)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EA580C"/>
                          </a:solidFill>
                          <a:latin typeface="Inter"/>
                        </a:rPr>
                        <a:t>GSI 50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DC2626"/>
                          </a:solidFill>
                          <a:latin typeface="Inter"/>
                        </a:rPr>
                        <a:t>GSI 40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E2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9F1239"/>
                          </a:solidFill>
                          <a:latin typeface="Inter"/>
                        </a:rPr>
                        <a:t>GSI 30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D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6B21A8"/>
                          </a:solidFill>
                          <a:latin typeface="Inter"/>
                        </a:rPr>
                        <a:t>GSI 20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i="0" u="none">
                          <a:solidFill>
                            <a:srgbClr val="581C87"/>
                          </a:solidFill>
                          <a:latin typeface="Inter"/>
                        </a:rPr>
                        <a:t>GSI 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D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RECONSTRUCTED VISUAL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09600" y="790575"/>
                <a:ext cx="5978560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Geological Strength Index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Contour Chart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5978560" cy="346249"/>
              </a:xfrm>
              <a:prstGeom prst="rect">
                <a:avLst/>
              </a:prstGeom>
              <a:blipFill>
                <a:blip r:embed="rId2"/>
                <a:stretch>
                  <a:fillRect l="-2854" t="-25000" r="-1835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Always estimate a RANGE of GSI values (e.g., GSI 45–55) rather than a single discrete integer to account for field spatial variability.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10275" y="1362075"/>
            <a:ext cx="5572125" cy="4401643"/>
          </a:xfrm>
          <a:prstGeom prst="roundRect">
            <a:avLst>
              <a:gd name="adj" fmla="val 2043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157412"/>
            <a:ext cx="5172075" cy="1438275"/>
          </a:xfrm>
          <a:prstGeom prst="roundRect">
            <a:avLst>
              <a:gd name="adj" fmla="val 6896"/>
            </a:avLst>
          </a:prstGeom>
          <a:solidFill>
            <a:srgbClr val="F0F9FF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690937"/>
            <a:ext cx="5172075" cy="1762125"/>
          </a:xfrm>
          <a:prstGeom prst="roundRect">
            <a:avLst>
              <a:gd name="adj" fmla="val 5405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9625" y="2605087"/>
            <a:ext cx="4772025" cy="608707"/>
          </a:xfrm>
          <a:prstGeom prst="roundRect">
            <a:avLst>
              <a:gd name="adj" fmla="val 20512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625" y="4138612"/>
            <a:ext cx="4772025" cy="752475"/>
          </a:xfrm>
          <a:prstGeom prst="roundRect">
            <a:avLst>
              <a:gd name="adj" fmla="val 10126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2768947"/>
            <a:ext cx="5172075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MATHEMATICAL QUANTIFICATION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" y="790575"/>
                <a:ext cx="7950382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Quantification of GSI: Block Volume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 &amp; Joint Condition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7950382" cy="346249"/>
              </a:xfrm>
              <a:prstGeom prst="rect">
                <a:avLst/>
              </a:prstGeom>
              <a:blipFill>
                <a:blip r:embed="rId3"/>
                <a:stretch>
                  <a:fillRect l="-2147" t="-25000" r="-1227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 smtClean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components: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(large scale undulation),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(small scale asperities),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(mineral weathering).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118919"/>
                <a:ext cx="10763250" cy="176523"/>
              </a:xfrm>
              <a:prstGeom prst="rect">
                <a:avLst/>
              </a:prstGeom>
              <a:blipFill>
                <a:blip r:embed="rId4"/>
                <a:stretch>
                  <a:fillRect l="-56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600" y="1362075"/>
                <a:ext cx="5267325" cy="642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To eliminate subjective observer bias, Cai et al. (2004) quantified GSI's two axes using measurable field parameters: </a:t>
                </a:r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Block Volume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 and </a:t>
                </a:r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Joint Condition Factor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sz="1125" b="1" i="0" u="none" dirty="0">
                    <a:solidFill>
                      <a:srgbClr val="334155"/>
                    </a:solidFill>
                    <a:latin typeface="Inter"/>
                  </a:rPr>
                  <a:t>)</a:t>
                </a:r>
                <a:r>
                  <a:rPr sz="1125" b="0" i="0" u="none" dirty="0">
                    <a:solidFill>
                      <a:srgbClr val="334155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62075"/>
                <a:ext cx="5267325" cy="642937"/>
              </a:xfrm>
              <a:prstGeom prst="rect">
                <a:avLst/>
              </a:prstGeom>
              <a:blipFill>
                <a:blip r:embed="rId5"/>
                <a:stretch>
                  <a:fillRect l="-1620" t="-1887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210300" y="3226147"/>
            <a:ext cx="5981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Quantitative Chart Placement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210300" y="3607147"/>
                <a:ext cx="5267325" cy="19800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gives the precise ordinate on the vertical axis.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3607147"/>
                <a:ext cx="5267325" cy="198003"/>
              </a:xfrm>
              <a:prstGeom prst="rect">
                <a:avLst/>
              </a:prstGeom>
              <a:blipFill>
                <a:blip r:embed="rId6"/>
                <a:stretch>
                  <a:fillRect l="-1736" t="-9375" b="-46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10300" y="4188172"/>
                <a:ext cx="5267325" cy="42862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Calculating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 gives the precise abscissa on the horizontal axis. Intersection pinpoints exact objective GSI value.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4188172"/>
                <a:ext cx="5267325" cy="428625"/>
              </a:xfrm>
              <a:prstGeom prst="rect">
                <a:avLst/>
              </a:prstGeom>
              <a:blipFill>
                <a:blip r:embed="rId7"/>
                <a:stretch>
                  <a:fillRect l="-1736" t="-2857" b="-1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2357437"/>
                <a:ext cx="1960858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369A1"/>
                    </a:solidFill>
                    <a:latin typeface="Inter"/>
                  </a:rPr>
                  <a:t>Joint Condition Factor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0369A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0369A1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357437"/>
                <a:ext cx="1960858" cy="184666"/>
              </a:xfrm>
              <a:prstGeom prst="rect">
                <a:avLst/>
              </a:prstGeom>
              <a:blipFill>
                <a:blip r:embed="rId8"/>
                <a:stretch>
                  <a:fillRect l="-4984" t="-26667" r="-373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89321" y="2711267"/>
                <a:ext cx="5812631" cy="42402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21" y="2711267"/>
                <a:ext cx="5812631" cy="424027"/>
              </a:xfrm>
              <a:prstGeom prst="rect">
                <a:avLst/>
              </a:prstGeom>
              <a:blipFill>
                <a:blip r:embed="rId9"/>
                <a:stretch>
                  <a:fillRect t="-4348" b="-159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9625" y="3333512"/>
                <a:ext cx="4867275" cy="15004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 = Waviness (</a:t>
                </a:r>
                <a14:m>
                  <m:oMath xmlns:m="http://schemas.openxmlformats.org/officeDocument/2006/math">
                    <m:r>
                      <a:rPr lang="en-US" sz="97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1−3</m:t>
                    </m:r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 = Smoothness (</a:t>
                </a:r>
                <a14:m>
                  <m:oMath xmlns:m="http://schemas.openxmlformats.org/officeDocument/2006/math">
                    <m:r>
                      <a:rPr lang="en-US" sz="97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0.75−3</m:t>
                    </m:r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 = Alteration (</a:t>
                </a:r>
                <a14:m>
                  <m:oMath xmlns:m="http://schemas.openxmlformats.org/officeDocument/2006/math">
                    <m:r>
                      <a:rPr lang="en-US" sz="97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0.75−12</m:t>
                    </m:r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333512"/>
                <a:ext cx="4867275" cy="150041"/>
              </a:xfrm>
              <a:prstGeom prst="rect">
                <a:avLst/>
              </a:prstGeom>
              <a:blipFill>
                <a:blip r:embed="rId10"/>
                <a:stretch>
                  <a:fillRect l="-1629" t="-25000" r="-752" b="-5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9625" y="3890962"/>
                <a:ext cx="2138149" cy="184666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B45309"/>
                    </a:solidFill>
                    <a:latin typeface="Inter"/>
                  </a:rPr>
                  <a:t>Persistent Block Volume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0" u="none" dirty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0" u="none" dirty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200" b="1" i="0" u="none" dirty="0">
                            <a:solidFill>
                              <a:srgbClr val="B45309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sz="1200" b="1" i="0" u="none" dirty="0">
                    <a:solidFill>
                      <a:srgbClr val="B45309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890962"/>
                <a:ext cx="2138149" cy="184666"/>
              </a:xfrm>
              <a:prstGeom prst="rect">
                <a:avLst/>
              </a:prstGeom>
              <a:blipFill>
                <a:blip r:embed="rId11"/>
                <a:stretch>
                  <a:fillRect l="-4558" t="-25806" r="-3134" b="-48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89321" y="4319742"/>
                <a:ext cx="5812631" cy="377989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ar-AE" sz="120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20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ar-AE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20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ar-AE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ar-AE" sz="120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en-US" sz="120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func>
                                <m:funcPr>
                                  <m:ctrl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ar-AE" sz="120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</m:e>
                            <m:sub>
                              <m:r>
                                <a:rPr lang="ar-AE" sz="120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120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21" y="4319742"/>
                <a:ext cx="5812631" cy="377989"/>
              </a:xfrm>
              <a:prstGeom prst="rect">
                <a:avLst/>
              </a:prstGeom>
              <a:blipFill>
                <a:blip r:embed="rId12"/>
                <a:stretch>
                  <a:fillRect t="-3226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9625" y="5083147"/>
                <a:ext cx="4867275" cy="15004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 = joint set spacing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975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97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975" b="0" i="0" u="none" dirty="0">
                    <a:solidFill>
                      <a:srgbClr val="475569"/>
                    </a:solidFill>
                    <a:latin typeface="Inter"/>
                  </a:rPr>
                  <a:t> = angles between joint sets.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5083147"/>
                <a:ext cx="4867275" cy="150041"/>
              </a:xfrm>
              <a:prstGeom prst="rect">
                <a:avLst/>
              </a:prstGeom>
              <a:blipFill>
                <a:blip r:embed="rId13"/>
                <a:stretch>
                  <a:fillRect l="-1629" t="-25000" b="-5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10275" y="1362075"/>
            <a:ext cx="5572125" cy="4349177"/>
          </a:xfrm>
          <a:prstGeom prst="roundRect">
            <a:avLst>
              <a:gd name="adj" fmla="val 2043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157412"/>
            <a:ext cx="5172075" cy="1866900"/>
          </a:xfrm>
          <a:prstGeom prst="roundRect">
            <a:avLst>
              <a:gd name="adj" fmla="val 510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0" y="2785616"/>
            <a:ext cx="5172075" cy="30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COMPLEX GEOLOGIES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90575"/>
            <a:ext cx="6625083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Extending GSI to Complex &amp; Heterogeneous Flysch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en-US" sz="1050" b="0" i="0" u="none" dirty="0">
                <a:solidFill>
                  <a:srgbClr val="334155"/>
                </a:solidFill>
                <a:latin typeface="Inter"/>
              </a:rPr>
              <a:t>Flysch complexity: </a:t>
            </a:r>
            <a:r>
              <a:rPr sz="1050" b="0" i="0" u="none" dirty="0">
                <a:solidFill>
                  <a:srgbClr val="334155"/>
                </a:solidFill>
                <a:latin typeface="Inter"/>
              </a:rPr>
              <a:t>Sandstone beds provide structural skeleton while clay/shale matrix controls continuous squeeze deformations.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362075"/>
            <a:ext cx="5267325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Inter"/>
              </a:rPr>
              <a:t>Tectonically sheared, interbedded sandstone-siltstone-shale sequences (Flysch / Athens Schist) lack distinct continuous joint sets, rendering standard blocky GSI charts unusable.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0300" y="3242816"/>
            <a:ext cx="5981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FFFFFF"/>
                </a:solidFill>
                <a:latin typeface="Inter"/>
              </a:rPr>
              <a:t>Weighted Matrix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10300" y="3623816"/>
                <a:ext cx="5267325" cy="64293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687"/>
                  </a:lnSpc>
                </a:pPr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The composite rock mass strength is calculated by weighting the volumetric proportions of strong sandstone beds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 versus weak sheared shale matrix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CBD5E1"/>
                            </a:solidFill>
                            <a:latin typeface="Cambria Math" panose="02040503050406030204" pitchFamily="18" charset="0"/>
                          </a:rPr>
                          <m:t>𝑆𝐻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CBD5E1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300" y="3623816"/>
                <a:ext cx="5267325" cy="642937"/>
              </a:xfrm>
              <a:prstGeom prst="rect">
                <a:avLst/>
              </a:prstGeom>
              <a:blipFill>
                <a:blip r:embed="rId3"/>
                <a:stretch>
                  <a:fillRect l="-1736" t="-1887" r="-1389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210300" y="4419153"/>
            <a:ext cx="59817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38BDF8"/>
                </a:solidFill>
                <a:latin typeface="Inter"/>
              </a:rPr>
              <a:t>Prevents extreme over-design in complex alpine flysch tunnels.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2357437"/>
            <a:ext cx="626328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Inter"/>
              </a:rPr>
              <a:t>Hoek &amp; Marinos (2000) Special Categories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4875" y="2609850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1075" y="2624137"/>
            <a:ext cx="5750718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Sub-category A: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Intact interbedded sandstone/siltstone beds.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4875" y="2847975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075" y="2862262"/>
            <a:ext cx="5750718" cy="161925"/>
          </a:xfrm>
          <a:prstGeom prst="rect">
            <a:avLst/>
          </a:prstGeom>
          <a:noFill/>
        </p:spPr>
        <p:txBody>
          <a:bodyPr wrap="non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Sub-category B: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Folded sandstone beds with minor shearing.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4875" y="3086100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1075" y="3100387"/>
            <a:ext cx="4695825" cy="3238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Sub-category C: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Heavily sheared siltstone containing broken sandstone fragments.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4875" y="3486150"/>
            <a:ext cx="762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1075" y="3500437"/>
            <a:ext cx="4695825" cy="3238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475569"/>
                </a:solidFill>
                <a:latin typeface="Inter"/>
              </a:rPr>
              <a:t>Sub-category D:</a:t>
            </a:r>
            <a:r>
              <a:rPr sz="1050" b="0" i="0" u="none">
                <a:solidFill>
                  <a:srgbClr val="475569"/>
                </a:solidFill>
                <a:latin typeface="Inter"/>
              </a:rPr>
              <a:t> Tectonically crushed clayey matrix with isolated sandstone lenses.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837039"/>
            <a:ext cx="10972800" cy="56376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837039"/>
            <a:ext cx="38100" cy="56376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044630" y="1323975"/>
            <a:ext cx="4537769" cy="4169920"/>
          </a:xfrm>
          <a:prstGeom prst="roundRect">
            <a:avLst>
              <a:gd name="adj" fmla="val 2110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23974"/>
            <a:ext cx="6206430" cy="820977"/>
          </a:xfrm>
          <a:prstGeom prst="roundRect">
            <a:avLst>
              <a:gd name="adj" fmla="val 11428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337370"/>
            <a:ext cx="6206430" cy="2816451"/>
          </a:xfrm>
          <a:prstGeom prst="roundRect">
            <a:avLst>
              <a:gd name="adj" fmla="val 50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244655" y="2788146"/>
            <a:ext cx="4137719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CONSTITUTIVE MECHANICS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90575"/>
            <a:ext cx="6196312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Linking GSI to Non-Linear Hoek-Brown Criterion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62000" y="6014734"/>
                <a:ext cx="10763250" cy="17652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GSI scales intact rock parameter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down to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, and intact cohesion down to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.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accounts for blast stress damage.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14734"/>
                <a:ext cx="10763250" cy="176523"/>
              </a:xfrm>
              <a:prstGeom prst="rect">
                <a:avLst/>
              </a:prstGeom>
              <a:blipFill>
                <a:blip r:embed="rId2"/>
                <a:stretch>
                  <a:fillRect l="-736" t="-17241" b="-4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-51903" y="1498235"/>
                <a:ext cx="7529438" cy="49096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′+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𝑐𝑖</m:t>
                          </m:r>
                        </m:sub>
                      </m:sSub>
                      <m:sSup>
                        <m:sSup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AE" sz="13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ar-AE" sz="1350" b="1" i="1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ar-AE" sz="1350" b="1" i="0" u="none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  <m:sup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1903" y="1498235"/>
                <a:ext cx="7529438" cy="4909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339905" y="2826246"/>
            <a:ext cx="4042469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DISTURBANCE FACTOR 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44655" y="3159621"/>
                <a:ext cx="2056397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350" b="1" i="0" u="none" dirty="0">
                    <a:solidFill>
                      <a:srgbClr val="FFFFFF"/>
                    </a:solidFill>
                    <a:latin typeface="Inter"/>
                  </a:rPr>
                  <a:t>Blast Damage Factor (</a:t>
                </a:r>
                <a14:m>
                  <m:oMath xmlns:m="http://schemas.openxmlformats.org/officeDocument/2006/math">
                    <m:r>
                      <a:rPr lang="en-US" sz="1350" b="1" i="0" u="none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sz="1350" b="1" i="0" u="none" dirty="0">
                    <a:solidFill>
                      <a:srgbClr val="FFFFFF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55" y="3159621"/>
                <a:ext cx="2056397" cy="207749"/>
              </a:xfrm>
              <a:prstGeom prst="rect">
                <a:avLst/>
              </a:prstGeom>
              <a:blipFill>
                <a:blip r:embed="rId4"/>
                <a:stretch>
                  <a:fillRect l="-5030" t="-26471" r="-3846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244655" y="3492996"/>
                <a:ext cx="4232969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050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sz="1050" b="0" i="0" u="none" dirty="0">
                    <a:solidFill>
                      <a:srgbClr val="CBD5E1"/>
                    </a:solidFill>
                    <a:latin typeface="Inter"/>
                  </a:rPr>
                  <a:t> for un-disturbed TBM excavations or controlled smooth blasting.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55" y="3492996"/>
                <a:ext cx="4232969" cy="373260"/>
              </a:xfrm>
              <a:prstGeom prst="rect">
                <a:avLst/>
              </a:prstGeom>
              <a:blipFill>
                <a:blip r:embed="rId5"/>
                <a:stretch>
                  <a:fillRect l="-1871" t="-8197" b="-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244655" y="3999607"/>
                <a:ext cx="4232969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050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=0.8−1.0</m:t>
                    </m:r>
                  </m:oMath>
                </a14:m>
                <a:r>
                  <a:rPr sz="1050" b="0" i="0" u="none" dirty="0">
                    <a:solidFill>
                      <a:srgbClr val="CBD5E1"/>
                    </a:solidFill>
                    <a:latin typeface="Inter"/>
                  </a:rPr>
                  <a:t> for severe blast damage in bench blasting or poor production shooting.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55" y="3999607"/>
                <a:ext cx="4232969" cy="373260"/>
              </a:xfrm>
              <a:prstGeom prst="rect">
                <a:avLst/>
              </a:prstGeom>
              <a:blipFill>
                <a:blip r:embed="rId6"/>
                <a:stretch>
                  <a:fillRect l="-1871" t="-8197"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48546" y="2559843"/>
                <a:ext cx="2799036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sSub>
                      <m:sSubPr>
                        <m:ctrlP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334155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= Frictional rock mass material constant: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6" y="2559843"/>
                <a:ext cx="2799036" cy="161583"/>
              </a:xfrm>
              <a:prstGeom prst="rect">
                <a:avLst/>
              </a:prstGeom>
              <a:blipFill>
                <a:blip r:embed="rId7"/>
                <a:stretch>
                  <a:fillRect l="-1089" t="-26923" r="-2179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09625" y="2857403"/>
                <a:ext cx="1670522" cy="36311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US" sz="105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05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unc>
                        <m:func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1050" b="1" i="1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𝐺𝑆𝐼</m:t>
                                  </m:r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−100</m:t>
                                  </m:r>
                                </m:num>
                                <m:den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28−14</m:t>
                                  </m:r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sz="105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857403"/>
                <a:ext cx="1670522" cy="363113"/>
              </a:xfrm>
              <a:prstGeom prst="rect">
                <a:avLst/>
              </a:prstGeom>
              <a:blipFill>
                <a:blip r:embed="rId8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48546" y="3447717"/>
                <a:ext cx="3181512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= Cohesive rock mass tensile strength constant: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6" y="3447717"/>
                <a:ext cx="3181512" cy="161583"/>
              </a:xfrm>
              <a:prstGeom prst="rect">
                <a:avLst/>
              </a:prstGeom>
              <a:blipFill>
                <a:blip r:embed="rId9"/>
                <a:stretch>
                  <a:fillRect l="-958" t="-26923" r="-1916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9625" y="3745435"/>
                <a:ext cx="1302921" cy="36311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05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05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1050" b="1" i="1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𝐺𝑆𝐼</m:t>
                                  </m:r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−100</m:t>
                                  </m:r>
                                </m:num>
                                <m:den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9−3</m:t>
                                  </m:r>
                                  <m:r>
                                    <a:rPr lang="en-US" sz="1050" b="1" i="0" u="none" dirty="0">
                                      <a:solidFill>
                                        <a:srgbClr val="0284C7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sz="105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745435"/>
                <a:ext cx="1302921" cy="3631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8546" y="4300966"/>
                <a:ext cx="3505832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050" b="0" i="0" u="none" dirty="0">
                    <a:solidFill>
                      <a:srgbClr val="334155"/>
                    </a:solidFill>
                    <a:latin typeface="Inter"/>
                  </a:rPr>
                  <a:t> </a:t>
                </a:r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= Curvature exponent constant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  <m:r>
                      <a:rPr lang="en-US" sz="1050" b="0" i="0" u="none" dirty="0" smtClean="0">
                        <a:solidFill>
                          <a:srgbClr val="334155"/>
                        </a:solidFill>
                        <a:latin typeface="Cambria Math" panose="02040503050406030204" pitchFamily="18" charset="0"/>
                      </a:rPr>
                      <m:t>&gt;25</m:t>
                    </m:r>
                  </m:oMath>
                </a14:m>
                <a:r>
                  <a:rPr sz="1050" b="0" i="0" u="none" dirty="0">
                    <a:solidFill>
                      <a:srgbClr val="334155"/>
                    </a:solidFill>
                    <a:latin typeface="Inter"/>
                  </a:rPr>
                  <a:t>):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546" y="4300966"/>
                <a:ext cx="3505832" cy="161583"/>
              </a:xfrm>
              <a:prstGeom prst="rect">
                <a:avLst/>
              </a:prstGeom>
              <a:blipFill>
                <a:blip r:embed="rId11"/>
                <a:stretch>
                  <a:fillRect l="-870" t="-26923" r="-139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09625" y="4625824"/>
                <a:ext cx="1791837" cy="30354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05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50" b="1" i="0" u="none" dirty="0" smtClean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50" b="1" i="0" u="none" dirty="0">
                          <a:solidFill>
                            <a:srgbClr val="0284C7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d>
                        <m:dPr>
                          <m:ctrlPr>
                            <a:rPr lang="en-US" sz="1050" b="1" i="1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𝐺𝑆𝐼</m:t>
                              </m:r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/15</m:t>
                              </m:r>
                            </m:sup>
                          </m:sSup>
                          <m:r>
                            <a:rPr lang="en-US" sz="1050" b="1" i="0" u="none" dirty="0">
                              <a:solidFill>
                                <a:srgbClr val="0284C7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050" b="1" i="0" u="none" dirty="0">
                                  <a:solidFill>
                                    <a:srgbClr val="0284C7"/>
                                  </a:solidFill>
                                  <a:latin typeface="Cambria Math" panose="02040503050406030204" pitchFamily="18" charset="0"/>
                                </a:rPr>
                                <m:t>−20/3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sz="1050" b="1" i="0" u="none" dirty="0">
                  <a:solidFill>
                    <a:srgbClr val="0284C7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4625824"/>
                <a:ext cx="1791837" cy="303545"/>
              </a:xfrm>
              <a:prstGeom prst="rect">
                <a:avLst/>
              </a:prstGeom>
              <a:blipFill>
                <a:blip r:embed="rId12"/>
                <a:stretch>
                  <a:fillRect t="-2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1362075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1362075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3788122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191250" y="3788122"/>
            <a:ext cx="5391150" cy="2235547"/>
          </a:xfrm>
          <a:prstGeom prst="roundRect">
            <a:avLst>
              <a:gd name="adj" fmla="val 42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58809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136207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1362075"/>
            <a:ext cx="38100" cy="2235547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91225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91250" y="3588097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91250" y="136207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1250" y="1362075"/>
            <a:ext cx="38100" cy="2235547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1572875" y="1362075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9600" y="3788122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9600" y="3788122"/>
            <a:ext cx="38100" cy="2235547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91225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91250" y="6014144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91250" y="3788122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91250" y="3788122"/>
            <a:ext cx="38100" cy="2235547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1572875" y="3788122"/>
            <a:ext cx="9525" cy="223554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6 • SYSTEM LIMITS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790575"/>
            <a:ext cx="5199950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Limitations &amp; Correct Application of GSI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1562100"/>
            <a:ext cx="651331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1. DO NOT Use for Structurally Controlled Wedge Falls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1838325"/>
            <a:ext cx="50577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When excavation stability is governed by 1 or 2 dominant intersecting joint sets forming discrete wedges, use kinematic stereonet analysis and UNWEDGE software, NOT GSI.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19850" y="1562100"/>
            <a:ext cx="57721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2. Assumes Isotropic Homogeneous Media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9850" y="1838325"/>
            <a:ext cx="5057775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GSI assumes the rock mass contains sufficient randomly oriented joint sets (3+ sets) that it can be treated as an equivalent isotropic continuum.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8200" y="3988147"/>
            <a:ext cx="651331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3. Inapplicable to Deep Hard Rock Bursting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838200" y="4264372"/>
                <a:ext cx="5057775" cy="40005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575"/>
                  </a:lnSpc>
                </a:pPr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Brittle strain-bursting and face spalling in deep massive hard rock under extreme stress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125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&gt;0.4</m:t>
                    </m:r>
                    <m:sSub>
                      <m:sSubPr>
                        <m:ctrlP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125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125" b="0" i="0" u="none" dirty="0">
                    <a:solidFill>
                      <a:srgbClr val="475569"/>
                    </a:solidFill>
                    <a:latin typeface="Inter"/>
                  </a:rPr>
                  <a:t>) cannot be predicted by GSI.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264372"/>
                <a:ext cx="5057775" cy="400050"/>
              </a:xfrm>
              <a:prstGeom prst="rect">
                <a:avLst/>
              </a:prstGeom>
              <a:blipFill>
                <a:blip r:embed="rId3"/>
                <a:stretch>
                  <a:fillRect l="-1809" t="-7692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419850" y="3988147"/>
            <a:ext cx="57721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991B1B"/>
                </a:solidFill>
                <a:latin typeface="Inter"/>
              </a:rPr>
              <a:t>4. Yields NO Support Recommendations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9850" y="4264372"/>
            <a:ext cx="5057775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125" b="0" i="0" u="none">
                <a:solidFill>
                  <a:srgbClr val="475569"/>
                </a:solidFill>
                <a:latin typeface="Inter"/>
              </a:rPr>
              <a:t>GSI does NOT provide empirical tables for shotcrete thickness or bolt spacing (unlike RMR/Q). Support sizing must be calculated via numerical FEA simulation.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362075"/>
            <a:ext cx="5372100" cy="3554699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1369570"/>
            <a:ext cx="5372100" cy="3554699"/>
          </a:xfrm>
          <a:prstGeom prst="roundRect">
            <a:avLst>
              <a:gd name="adj" fmla="val 20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09625" y="1914524"/>
            <a:ext cx="4972050" cy="954495"/>
          </a:xfrm>
          <a:prstGeom prst="roundRect">
            <a:avLst>
              <a:gd name="adj" fmla="val 12903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10325" y="1914525"/>
            <a:ext cx="4972050" cy="954494"/>
          </a:xfrm>
          <a:prstGeom prst="roundRect">
            <a:avLst>
              <a:gd name="adj" fmla="val 12903"/>
            </a:avLst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9625" y="1562100"/>
            <a:ext cx="1485900" cy="238125"/>
          </a:xfrm>
          <a:prstGeom prst="roundRect">
            <a:avLst>
              <a:gd name="adj" fmla="val 24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10325" y="1562100"/>
            <a:ext cx="1552575" cy="238125"/>
          </a:xfrm>
          <a:prstGeom prst="roundRect">
            <a:avLst>
              <a:gd name="adj" fmla="val 24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7 • SECONDARY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" y="790575"/>
                <a:ext cx="7908062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Alternative European Systems: 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22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 &amp; Rock Mass Number (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7908062" cy="346249"/>
              </a:xfrm>
              <a:prstGeom prst="rect">
                <a:avLst/>
              </a:prstGeom>
              <a:blipFill>
                <a:blip r:embed="rId2"/>
                <a:stretch>
                  <a:fillRect l="-2159" t="-25000" r="-1234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Useful secondary systems in European TBM tunneling and squeezing rock evaluations.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4318" y="2260545"/>
                <a:ext cx="6062662" cy="25160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𝐽𝑃</m:t>
                      </m:r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⋅0.2</m:t>
                      </m:r>
                      <m:rad>
                        <m:radPr>
                          <m:degHide m:val="on"/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e>
                      </m:rad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Sup>
                        <m:sSubSup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bSup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18" y="2260545"/>
                <a:ext cx="6062662" cy="251607"/>
              </a:xfrm>
              <a:prstGeom prst="rect">
                <a:avLst/>
              </a:prstGeom>
              <a:blipFill>
                <a:blip r:embed="rId3"/>
                <a:stretch>
                  <a:fillRect b="-2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09625" y="3151521"/>
                <a:ext cx="5067300" cy="55989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Quantifies uniaxial compressive strength of the rock mass based on intact strength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050" b="0" i="0" u="none" dirty="0">
                            <a:solidFill>
                              <a:srgbClr val="475569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) scaled by a Jointing Parameter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𝐽𝑃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). Used heavily in TBM performance modeling.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151521"/>
                <a:ext cx="5067300" cy="559891"/>
              </a:xfrm>
              <a:prstGeom prst="rect">
                <a:avLst/>
              </a:prstGeom>
              <a:blipFill>
                <a:blip r:embed="rId4"/>
                <a:stretch>
                  <a:fillRect l="-1685" t="-5435"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65018" y="2178100"/>
                <a:ext cx="6062662" cy="466794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ar-AE" sz="1350" b="1" i="0" u="none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350" b="1" i="0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𝑅𝑄𝐷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ar-AE" sz="1350" b="1" i="1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350" b="1" i="1" u="none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ar-AE" sz="1350" b="1" i="0" u="none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ar-AE" sz="1350" b="1" i="0" u="non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ar-AE" sz="1350" b="1" i="0" u="none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</m:oMath>
                  </m:oMathPara>
                </a14:m>
                <a:endParaRPr lang="ar-AE" sz="1350" b="1" i="0" u="none" dirty="0">
                  <a:solidFill>
                    <a:schemeClr val="tx1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018" y="2178100"/>
                <a:ext cx="6062662" cy="466794"/>
              </a:xfrm>
              <a:prstGeom prst="rect">
                <a:avLst/>
              </a:prstGeom>
              <a:blipFill>
                <a:blip r:embed="rId5"/>
                <a:stretch>
                  <a:fillRect b="-10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10325" y="3136530"/>
                <a:ext cx="5067300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Defines a stress-free Q-index (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m:rPr>
                        <m:nor/>
                      </m:rP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 for </m:t>
                    </m:r>
                    <m: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  <m:r>
                      <a:rPr lang="en-US" sz="1050" b="0" i="0" u="none" dirty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). Eliminates difficulty in estimating </a:t>
                </a:r>
                <a14:m>
                  <m:oMath xmlns:m="http://schemas.openxmlformats.org/officeDocument/2006/math">
                    <m:r>
                      <a:rPr lang="en-US" sz="1050" b="0" i="0" u="none" dirty="0" smtClean="0">
                        <a:solidFill>
                          <a:srgbClr val="475569"/>
                        </a:solidFill>
                        <a:latin typeface="Cambria Math" panose="02040503050406030204" pitchFamily="18" charset="0"/>
                      </a:rPr>
                      <m:t>𝑆𝑅𝐹</m:t>
                    </m:r>
                  </m:oMath>
                </a14:m>
                <a:r>
                  <a:rPr sz="1050" b="0" i="0" u="none" dirty="0">
                    <a:solidFill>
                      <a:srgbClr val="475569"/>
                    </a:solidFill>
                    <a:latin typeface="Inter"/>
                  </a:rPr>
                  <a:t> in deep tunneling for squeezing assessment.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0325" y="3136530"/>
                <a:ext cx="5067300" cy="373260"/>
              </a:xfrm>
              <a:prstGeom prst="rect">
                <a:avLst/>
              </a:prstGeom>
              <a:blipFill>
                <a:blip r:embed="rId6"/>
                <a:stretch>
                  <a:fillRect l="-1685" t="-8197" b="-19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904875" y="1600200"/>
            <a:ext cx="13906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369A1"/>
                </a:solidFill>
                <a:latin typeface="Inter"/>
              </a:rPr>
              <a:t>PALMSTRÖM (1995)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390775" y="1581150"/>
                <a:ext cx="1913985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Rock Mass Index (</a:t>
                </a:r>
                <a14:m>
                  <m:oMath xmlns:m="http://schemas.openxmlformats.org/officeDocument/2006/math">
                    <m:r>
                      <a:rPr lang="en-US" sz="13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13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350" b="1" i="0" u="none" dirty="0">
                            <a:solidFill>
                              <a:srgbClr val="0F172A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75" y="1581150"/>
                <a:ext cx="1913985" cy="207749"/>
              </a:xfrm>
              <a:prstGeom prst="rect">
                <a:avLst/>
              </a:prstGeom>
              <a:blipFill>
                <a:blip r:embed="rId7"/>
                <a:stretch>
                  <a:fillRect l="-5414" t="-26471" r="-4459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505575" y="1600200"/>
            <a:ext cx="14573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Inter"/>
              </a:rPr>
              <a:t>STRESS-FREE INDEX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58150" y="1581150"/>
                <a:ext cx="1943865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Rock Mass Number (</a:t>
                </a:r>
                <a14:m>
                  <m:oMath xmlns:m="http://schemas.openxmlformats.org/officeDocument/2006/math">
                    <m:r>
                      <a:rPr lang="en-US" sz="13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sz="1350" b="1" i="0" u="none" dirty="0">
                    <a:solidFill>
                      <a:srgbClr val="0F172A"/>
                    </a:solidFill>
                    <a:latin typeface="Inter"/>
                  </a:rPr>
                  <a:t>)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8150" y="1581150"/>
                <a:ext cx="1943865" cy="207749"/>
              </a:xfrm>
              <a:prstGeom prst="rect">
                <a:avLst/>
              </a:prstGeom>
              <a:blipFill>
                <a:blip r:embed="rId8"/>
                <a:stretch>
                  <a:fillRect l="-5643" t="-26471" r="-4075" b="-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044630" y="1362075"/>
            <a:ext cx="4537769" cy="4304207"/>
          </a:xfrm>
          <a:prstGeom prst="roundRect">
            <a:avLst>
              <a:gd name="adj" fmla="val 2099"/>
            </a:avLst>
          </a:prstGeom>
          <a:solidFill>
            <a:srgbClr val="0F172A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1362075"/>
            <a:ext cx="6206430" cy="819150"/>
          </a:xfrm>
          <a:prstGeom prst="roundRect">
            <a:avLst>
              <a:gd name="adj" fmla="val 1162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314575"/>
            <a:ext cx="6206430" cy="819150"/>
          </a:xfrm>
          <a:prstGeom prst="roundRect">
            <a:avLst>
              <a:gd name="adj" fmla="val 1162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267075"/>
            <a:ext cx="6206430" cy="819150"/>
          </a:xfrm>
          <a:prstGeom prst="roundRect">
            <a:avLst>
              <a:gd name="adj" fmla="val 1162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655" y="2838598"/>
            <a:ext cx="4137719" cy="30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7 • SYSTEM CROSS-CORRELATIONS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790575"/>
                <a:ext cx="6289927" cy="3462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>
                  <a:lnSpc>
                    <a:spcPts val="2700"/>
                  </a:lnSpc>
                </a:pPr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Empirical Correlations Between 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𝑅𝑀𝑅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2250" b="1" i="0" u="none" dirty="0">
                    <a:solidFill>
                      <a:srgbClr val="0F172A"/>
                    </a:solidFill>
                    <a:latin typeface="Aptos" panose="020B0004020202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sz="2250" b="1" i="0" u="none" dirty="0" smtClean="0">
                        <a:solidFill>
                          <a:srgbClr val="0F172A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endParaRPr sz="2250" b="1" i="0" u="none" dirty="0">
                  <a:solidFill>
                    <a:srgbClr val="0F172A"/>
                  </a:solidFill>
                  <a:latin typeface="Aptos" panose="020B00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790575"/>
                <a:ext cx="6289927" cy="346249"/>
              </a:xfrm>
              <a:prstGeom prst="rect">
                <a:avLst/>
              </a:prstGeom>
              <a:blipFill>
                <a:blip r:embed="rId3"/>
                <a:stretch>
                  <a:fillRect l="-2713" t="-25000" r="-1260" b="-51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Correlations provide useful sanity checks, but field data must be collected separately for both systems.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4655" y="3295798"/>
            <a:ext cx="4947344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FFFFF"/>
                </a:solidFill>
                <a:latin typeface="Inter"/>
              </a:rPr>
              <a:t>Correlation Warning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44655" y="3648223"/>
                <a:ext cx="4232969" cy="3732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>
                  <a:lnSpc>
                    <a:spcPts val="1470"/>
                  </a:lnSpc>
                </a:pPr>
                <a:r>
                  <a:rPr sz="1050" b="0" i="0" u="none" dirty="0">
                    <a:solidFill>
                      <a:srgbClr val="CBD5E1"/>
                    </a:solidFill>
                    <a:latin typeface="Inter"/>
                  </a:rPr>
                  <a:t>Scatter across conversion equations can exceed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CBD5E1"/>
                        </a:solidFill>
                        <a:latin typeface="Cambria Math" panose="02040503050406030204" pitchFamily="18" charset="0"/>
                      </a:rPr>
                      <m:t>±15</m:t>
                    </m:r>
                  </m:oMath>
                </a14:m>
                <a:r>
                  <a:rPr sz="1050" b="1" i="0" u="none" dirty="0">
                    <a:solidFill>
                      <a:srgbClr val="CBD5E1"/>
                    </a:solidFill>
                    <a:latin typeface="Inter"/>
                  </a:rPr>
                  <a:t> rating points</a:t>
                </a:r>
                <a:r>
                  <a:rPr sz="1050" b="0" i="0" u="none" dirty="0">
                    <a:solidFill>
                      <a:srgbClr val="CBD5E1"/>
                    </a:solidFill>
                    <a:latin typeface="Inter"/>
                  </a:rPr>
                  <a:t>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55" y="3648223"/>
                <a:ext cx="4232969" cy="373260"/>
              </a:xfrm>
              <a:prstGeom prst="rect">
                <a:avLst/>
              </a:prstGeom>
              <a:blipFill>
                <a:blip r:embed="rId4"/>
                <a:stretch>
                  <a:fillRect l="-1871" t="-8065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7244655" y="4173884"/>
            <a:ext cx="4232969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NEVER rely solely on converted ratings for final support design. Always map parameters independently in the field.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1562100"/>
            <a:ext cx="72579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Bieniawski (1976) Correlation (111 Tunnel Case Histories)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09625" y="1849651"/>
                <a:ext cx="1520160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𝑅𝑀𝑅</m:t>
                      </m:r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  <m:func>
                        <m:func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func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+44</m:t>
                      </m:r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849651"/>
                <a:ext cx="1520160" cy="207749"/>
              </a:xfrm>
              <a:prstGeom prst="rect">
                <a:avLst/>
              </a:prstGeom>
              <a:blipFill>
                <a:blip r:embed="rId5"/>
                <a:stretch>
                  <a:fillRect l="-402" r="-803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09625" y="2514600"/>
            <a:ext cx="725797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Inter"/>
              </a:rPr>
              <a:t>Abad et al. (1983) Correlation (187 Coal Mining Cases)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625" y="2802151"/>
                <a:ext cx="1747786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𝑅𝑀𝑅</m:t>
                      </m:r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=10.5</m:t>
                      </m:r>
                      <m:func>
                        <m:func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func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+42</m:t>
                      </m:r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2802151"/>
                <a:ext cx="1747786" cy="207749"/>
              </a:xfrm>
              <a:prstGeom prst="rect">
                <a:avLst/>
              </a:prstGeom>
              <a:blipFill>
                <a:blip r:embed="rId6"/>
                <a:stretch>
                  <a:fillRect r="-348" b="-3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09625" y="3467100"/>
                <a:ext cx="4409412" cy="161583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Hoek, Kaiser &amp; Bawden (1995) GSI Correlation (for </a:t>
                </a:r>
                <a14:m>
                  <m:oMath xmlns:m="http://schemas.openxmlformats.org/officeDocument/2006/math">
                    <m:r>
                      <a:rPr lang="en-US" sz="1050" b="1" i="0" u="none" dirty="0" smtClean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𝑅𝑀</m:t>
                    </m:r>
                    <m:sSub>
                      <m:sSubPr>
                        <m:ctrlP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050" b="1" i="0" u="none" dirty="0">
                            <a:solidFill>
                              <a:srgbClr val="0284C7"/>
                            </a:solidFill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  <m:r>
                      <a:rPr lang="en-US" sz="1050" b="1" i="0" u="none" dirty="0">
                        <a:solidFill>
                          <a:srgbClr val="0284C7"/>
                        </a:solidFill>
                        <a:latin typeface="Cambria Math" panose="02040503050406030204" pitchFamily="18" charset="0"/>
                      </a:rPr>
                      <m:t>&gt;23</m:t>
                    </m:r>
                  </m:oMath>
                </a14:m>
                <a:r>
                  <a:rPr sz="1050" b="1" i="0" u="none" dirty="0">
                    <a:solidFill>
                      <a:srgbClr val="0284C7"/>
                    </a:solidFill>
                    <a:latin typeface="Inter"/>
                  </a:rPr>
                  <a:t>, Dry)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467100"/>
                <a:ext cx="4409412" cy="161583"/>
              </a:xfrm>
              <a:prstGeom prst="rect">
                <a:avLst/>
              </a:prstGeom>
              <a:blipFill>
                <a:blip r:embed="rId7"/>
                <a:stretch>
                  <a:fillRect l="-1936" t="-26923" r="-968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09625" y="3727085"/>
                <a:ext cx="1423017" cy="207749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𝐺𝑆𝐼</m:t>
                      </m:r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350" b="1" i="0" u="none" dirty="0" smtClean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𝑅𝑀</m:t>
                      </m:r>
                      <m:sSub>
                        <m:sSubPr>
                          <m:ctrlP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1350" b="1" i="0" u="none" dirty="0">
                              <a:solidFill>
                                <a:srgbClr val="0F172A"/>
                              </a:solidFill>
                              <a:latin typeface="Cambria Math" panose="02040503050406030204" pitchFamily="18" charset="0"/>
                            </a:rPr>
                            <m:t>89</m:t>
                          </m:r>
                        </m:sub>
                      </m:sSub>
                      <m:r>
                        <a:rPr lang="en-US" sz="1350" b="1" i="0" u="none" dirty="0">
                          <a:solidFill>
                            <a:srgbClr val="0F172A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sz="1350" b="1" i="0" u="none" dirty="0">
                  <a:solidFill>
                    <a:srgbClr val="0F172A"/>
                  </a:solidFill>
                  <a:latin typeface="JetBrains Mono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727085"/>
                <a:ext cx="1423017" cy="207749"/>
              </a:xfrm>
              <a:prstGeom prst="rect">
                <a:avLst/>
              </a:prstGeom>
              <a:blipFill>
                <a:blip r:embed="rId8"/>
                <a:stretch>
                  <a:fillRect l="-429" r="-429"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2109787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710779" y="2109787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209901" y="2109787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21883" y="2109787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572797" y="2109787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2576512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710779" y="2576512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09901" y="2576512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021883" y="2576512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572797" y="2576512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9600" y="2900362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710779" y="2900362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209901" y="2900362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21883" y="2900362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572797" y="2900362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09600" y="3367087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710779" y="3367087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209901" y="3367087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021883" y="3367087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572797" y="3367087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09600" y="3833812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710779" y="3833812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209901" y="3833812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021883" y="3833812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572797" y="3833812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09600" y="4300537"/>
            <a:ext cx="1101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710779" y="4300537"/>
            <a:ext cx="249912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209901" y="4300537"/>
            <a:ext cx="181198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21883" y="4300537"/>
            <a:ext cx="255091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8572797" y="4300537"/>
            <a:ext cx="30096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8950323"/>
                  </p:ext>
                </p:extLst>
              </p:nvPr>
            </p:nvGraphicFramePr>
            <p:xfrm>
              <a:off x="609600" y="1323975"/>
              <a:ext cx="10972798" cy="2990850"/>
            </p:xfrm>
            <a:graphic>
              <a:graphicData uri="http://schemas.openxmlformats.org/drawingml/2006/table">
                <a:tbl>
                  <a:tblPr/>
                  <a:tblGrid>
                    <a:gridCol w="11011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991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119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55091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0096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System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Primary Parameters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Main Application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Key Output / Output Type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Major Limitation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Terzaghi (1946)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Qualitative rock block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Rail tunnels with steel arches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Rock load factor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(Steel set sizing)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Overestimates support for 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&gt;6</m:t>
                              </m:r>
                              <m:r>
                                <m:rPr>
                                  <m:nor/>
                                </m:rP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m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; no bolts/shotcrete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RQD (1967)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Core piece lengths 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&gt;10</m:t>
                              </m:r>
                              <m:r>
                                <m:rPr>
                                  <m:nor/>
                                </m:rP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 cm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%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Core logging, general indexing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Rock mass quality % score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Directional borehole bias; ignores joint surface 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RSR (1972)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Geology, Geometry, Water +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Small steel/shotcrete tunnels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Numerical score 0-100 (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Based on small tunnel database; uses Imperial units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RMR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1973/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89)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, 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𝑅𝑄𝐷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, Spacing, Condition, Water, Dip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Tunnels, mines, slopes (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𝑆𝑀𝑅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Stand-up time, support table, 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oMath>
                          </a14:m>
                          <a:endParaRPr sz="90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Conservative no-support limit; inaccurate in weak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Q-System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1974/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02)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>
                                <m:r>
                                  <a:rPr lang="en-US" sz="90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𝑅𝑄𝐷</m:t>
                                </m:r>
                                <m:r>
                                  <a:rPr lang="en-US" sz="900" b="0" i="0" u="none" dirty="0" smtClean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sz="90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sz="90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  <m:r>
                                  <a:rPr lang="en-US" sz="90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sz="900" b="0" i="0" u="none" dirty="0">
                                        <a:solidFill>
                                          <a:srgbClr val="334155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sub>
                                </m:sSub>
                                <m:r>
                                  <a:rPr lang="en-US" sz="90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900" b="0" i="0" u="none" dirty="0">
                                    <a:solidFill>
                                      <a:srgbClr val="334155"/>
                                    </a:solidFill>
                                    <a:latin typeface="Cambria Math" panose="02040503050406030204" pitchFamily="18" charset="0"/>
                                  </a:rPr>
                                  <m:t>𝑆𝑅𝐹</m:t>
                                </m:r>
                              </m:oMath>
                            </m:oMathPara>
                          </a14:m>
                          <a:endParaRPr sz="90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Tunnels, caverns, mines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Support map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vs </a:t>
                          </a:r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), bolt length,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𝑟𝑜𝑜𝑓</m:t>
                                  </m:r>
                                </m:sub>
                              </m:sSub>
                            </m:oMath>
                          </a14:m>
                          <a:endParaRPr sz="900" b="0" i="0" u="none" dirty="0">
                            <a:solidFill>
                              <a:srgbClr val="334155"/>
                            </a:solidFill>
                            <a:latin typeface="Inter"/>
                          </a:endParaRP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900" b="0" i="0" u="none" dirty="0" smtClean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 difficult to select; open log scale hard to use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2726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GSI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1994/06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Block interlocking vs Surface quality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Weak/jointed rock, numerical FEA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Hoek-Brown constitutive parameters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900" b="0" i="0" u="none" dirty="0">
                                      <a:solidFill>
                                        <a:srgbClr val="334155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900" b="0" i="0" u="none" dirty="0">
                                  <a:solidFill>
                                    <a:srgbClr val="334155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oMath>
                          </a14:m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support tables; unusable for discrete joint wedges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4" name="Table 3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8950323"/>
                  </p:ext>
                </p:extLst>
              </p:nvPr>
            </p:nvGraphicFramePr>
            <p:xfrm>
              <a:off x="609600" y="1323975"/>
              <a:ext cx="10972798" cy="2990850"/>
            </p:xfrm>
            <a:graphic>
              <a:graphicData uri="http://schemas.openxmlformats.org/drawingml/2006/table">
                <a:tbl>
                  <a:tblPr/>
                  <a:tblGrid>
                    <a:gridCol w="11011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49912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8119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55091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3009602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System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Primary Parameters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Main Application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Key Output / Output Type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FFFFFF"/>
                              </a:solidFill>
                              <a:latin typeface="Aptos" panose="020B0004020202020204" pitchFamily="34" charset="0"/>
                            </a:rPr>
                            <a:t>Major Limitation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Terzaghi (1946)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Qualitative rock block description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Rail tunnels with steel arches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2440" t="-100000" r="-118182" b="-5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4372" t="-100000" b="-50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RQD (1967)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4146" t="-200000" r="-294878" b="-4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Core logging, general indexing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Rock mass quality % score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Directional borehole bias; ignores joint surface condition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RSR (1972)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Geology, Geometry, Water + Joints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Small steel/shotcrete tunnels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2440" t="-295775" r="-118182" b="-2957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Based on small tunnel database; uses Imperial units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RMR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1973/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89)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4146" t="-401429" r="-2948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198990" t="-401429" r="-30707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2440" t="-401429" r="-11818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Conservative no-support limit; inaccurate in weak rock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9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27264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Q-System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1974/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02)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44146" t="-501429" r="-2948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Tunnels, caverns, mines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0FDF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2440" t="-501429" r="-11818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64372" t="-501429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27266"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GSI (</a:t>
                          </a:r>
                          <a:r>
                            <a:rPr lang="en-US"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1994/06</a:t>
                          </a:r>
                          <a:r>
                            <a:rPr sz="900" b="1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)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Block interlocking vs Surface quality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>
                              <a:solidFill>
                                <a:srgbClr val="334155"/>
                              </a:solidFill>
                              <a:latin typeface="Inter"/>
                            </a:rPr>
                            <a:t>Weak/jointed rock, numerical FEA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r-TR"/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l="-212440" t="-601429" r="-1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sz="900" b="0" i="0" u="none" dirty="0">
                              <a:solidFill>
                                <a:srgbClr val="334155"/>
                              </a:solidFill>
                              <a:latin typeface="Inter"/>
                            </a:rPr>
                            <a:t>No support tables; unusable for discrete joint wedges</a:t>
                          </a:r>
                        </a:p>
                      </a:txBody>
                      <a:tcPr marL="63500" marR="63500" marT="25400" marB="2540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solidFill>
                          <a:srgbClr val="FEF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5" name="TextBox 34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7 • SYSTEM SYNTHESIS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790575"/>
            <a:ext cx="6340325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Systematic Comparison Matrix of Major Systems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23669"/>
            <a:ext cx="10972800" cy="377130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02366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175929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104900" y="1616422"/>
            <a:ext cx="1047750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250224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104900" y="2359372"/>
            <a:ext cx="1047750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9600" y="324519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104900" y="3102322"/>
            <a:ext cx="1047750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9600" y="389289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104900" y="3845272"/>
            <a:ext cx="10477500" cy="438150"/>
          </a:xfrm>
          <a:prstGeom prst="roundRect">
            <a:avLst>
              <a:gd name="adj" fmla="val 2173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9600" y="454059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104900" y="4397722"/>
            <a:ext cx="10477500" cy="628650"/>
          </a:xfrm>
          <a:prstGeom prst="roundRect">
            <a:avLst>
              <a:gd name="adj" fmla="val 1515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09600" y="5283547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104900" y="5140672"/>
            <a:ext cx="10477500" cy="628650"/>
          </a:xfrm>
          <a:prstGeom prst="roundRect">
            <a:avLst>
              <a:gd name="adj" fmla="val 15151"/>
            </a:avLst>
          </a:prstGeom>
          <a:solidFill>
            <a:srgbClr val="E0F2FE"/>
          </a:solidFill>
          <a:ln w="9525">
            <a:solidFill>
              <a:srgbClr val="BAE6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9600" y="457200"/>
            <a:ext cx="115824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Inter"/>
              </a:rPr>
              <a:t>MODULE 7 • PRACTICAL ENGINEERING WORKFLOW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790575"/>
            <a:ext cx="5037789" cy="3462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2250" b="1" i="0" u="none" dirty="0">
                <a:solidFill>
                  <a:srgbClr val="0F172A"/>
                </a:solidFill>
                <a:latin typeface="Aptos" panose="020B0004020202020204" pitchFamily="34" charset="0"/>
              </a:rPr>
              <a:t>Integrated Engineering Design Pipeline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6118919"/>
            <a:ext cx="10763250" cy="1765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>
                <a:solidFill>
                  <a:srgbClr val="334155"/>
                </a:solidFill>
                <a:latin typeface="Inter"/>
              </a:rPr>
              <a:t>Empirical classification guides initial support installation, but field monitoring (Observational Method) confirms safety during excavation.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6725" y="175929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76350" y="1730722"/>
                <a:ext cx="1022985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Geological Mapping &amp; Core Logging: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Measure intact UCS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), log RQD, joint set count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), spacing, roughness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), alteration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sz="1200" b="0" i="0" u="none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), and water inflow.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50" y="1730722"/>
                <a:ext cx="10229850" cy="369332"/>
              </a:xfrm>
              <a:prstGeom prst="rect">
                <a:avLst/>
              </a:prstGeom>
              <a:blipFill>
                <a:blip r:embed="rId2"/>
                <a:stretch>
                  <a:fillRect l="-893" t="-13333" r="-65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66725" y="250224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276350" y="2473672"/>
                <a:ext cx="10229850" cy="18466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Calculate Empirical Ratings: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Independently compute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𝑅𝑀</m:t>
                    </m:r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89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-index, and select visual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range. Cross-check for inconsistencies.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50" y="2473672"/>
                <a:ext cx="10229850" cy="184666"/>
              </a:xfrm>
              <a:prstGeom prst="rect">
                <a:avLst/>
              </a:prstGeom>
              <a:blipFill>
                <a:blip r:embed="rId3"/>
                <a:stretch>
                  <a:fillRect l="-893" t="-26667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466725" y="324519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276350" y="3216622"/>
                <a:ext cx="1022985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Empirical Support Selection: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Sizing primary temporary support (rock bolt pattern, SFRS shotcrete thickness) using Barton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chart and RMR tables.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50" y="3216622"/>
                <a:ext cx="10229850" cy="369332"/>
              </a:xfrm>
              <a:prstGeom prst="rect">
                <a:avLst/>
              </a:prstGeom>
              <a:blipFill>
                <a:blip r:embed="rId4"/>
                <a:stretch>
                  <a:fillRect l="-893" t="-13333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66725" y="389289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76350" y="3959572"/>
            <a:ext cx="1022985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Kinematic Stability Analysis: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Perform stereonet projection (UNWEDGE / DIPS) to verify roof and sidewall structural wedge fall safety.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6725" y="454059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276350" y="4512022"/>
                <a:ext cx="1022985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000000"/>
                    </a:solidFill>
                    <a:latin typeface="Inter"/>
                  </a:rPr>
                  <a:t>Numerical Simulation (FEA / FLAC):</a:t>
                </a:r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Input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𝐺𝑆𝐼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, and Hoek-Brown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200" b="0" i="0" u="none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0" u="none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200" b="0" i="0" u="none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0" u="none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sz="1200" b="0" i="0" u="none" dirty="0">
                    <a:solidFill>
                      <a:srgbClr val="000000"/>
                    </a:solidFill>
                    <a:latin typeface="Inter"/>
                  </a:rPr>
                  <a:t> into 2D/3D numerical engines to verify tunnel plastic zones and convergence.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50" y="4512022"/>
                <a:ext cx="10229850" cy="369332"/>
              </a:xfrm>
              <a:prstGeom prst="rect">
                <a:avLst/>
              </a:prstGeom>
              <a:blipFill>
                <a:blip r:embed="rId5"/>
                <a:stretch>
                  <a:fillRect l="-893" t="-13115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66725" y="5283547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25" b="1" i="0" u="none">
                <a:solidFill>
                  <a:srgbClr val="FFFFFF"/>
                </a:solidFill>
                <a:latin typeface="Inter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76350" y="5254972"/>
            <a:ext cx="102298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00000"/>
                </a:solidFill>
                <a:latin typeface="Inter"/>
              </a:rPr>
              <a:t>Observational Method &amp; Instrumentation:</a:t>
            </a:r>
            <a:r>
              <a:rPr sz="1200" b="0" i="0" u="none">
                <a:solidFill>
                  <a:srgbClr val="000000"/>
                </a:solidFill>
                <a:latin typeface="Inter"/>
              </a:rPr>
              <a:t> Monitor real-time tunnel convergence with optical targets and MPBX extensometers to adjust support in field.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601914"/>
            <a:ext cx="10972800" cy="6381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5506789"/>
            <a:ext cx="38100" cy="37713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2201614"/>
            <a:ext cx="5391150" cy="933450"/>
          </a:xfrm>
          <a:prstGeom prst="roundRect">
            <a:avLst>
              <a:gd name="adj" fmla="val 816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1250" y="2201614"/>
            <a:ext cx="5391150" cy="933450"/>
          </a:xfrm>
          <a:prstGeom prst="roundRect">
            <a:avLst>
              <a:gd name="adj" fmla="val 816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325564"/>
            <a:ext cx="5391150" cy="933450"/>
          </a:xfrm>
          <a:prstGeom prst="roundRect">
            <a:avLst>
              <a:gd name="adj" fmla="val 816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91250" y="3325564"/>
            <a:ext cx="5391150" cy="933450"/>
          </a:xfrm>
          <a:prstGeom prst="roundRect">
            <a:avLst>
              <a:gd name="adj" fmla="val 8163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601914"/>
            <a:ext cx="10972800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1316831"/>
            <a:ext cx="5641353" cy="51296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sz="3450" b="1" i="0" u="none" dirty="0">
                <a:solidFill>
                  <a:srgbClr val="FFFFFF"/>
                </a:solidFill>
                <a:latin typeface="Aptos" panose="020B0004020202020204" pitchFamily="34" charset="0"/>
              </a:rPr>
              <a:t>Summary &amp; Core Takeaways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2373064"/>
            <a:ext cx="51435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38BDF8"/>
                </a:solidFill>
                <a:latin typeface="Inter"/>
              </a:rPr>
              <a:t>1. Engineering Aids, Not Cookbooks</a:t>
            </a:r>
            <a:r>
              <a:rPr dirty="0"/>
              <a:t>
</a:t>
            </a:r>
            <a:r>
              <a:rPr sz="1200" b="0" i="0" u="none" dirty="0">
                <a:solidFill>
                  <a:srgbClr val="FFFFFF"/>
                </a:solidFill>
                <a:latin typeface="Inter"/>
              </a:rPr>
              <a:t>Classifications guide empirical design—they never replace analytical, kinematic, or numerical field monitoring studies.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373064"/>
            <a:ext cx="51435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38BDF8"/>
                </a:solidFill>
                <a:latin typeface="Inter"/>
              </a:rPr>
              <a:t>2. Always Cross-Check Systems</a:t>
            </a:r>
            <a:r>
              <a:rPr dirty="0"/>
              <a:t>
</a:t>
            </a:r>
            <a:r>
              <a:rPr sz="1200" b="0" i="0" u="none" dirty="0">
                <a:solidFill>
                  <a:srgbClr val="FFFFFF"/>
                </a:solidFill>
                <a:latin typeface="Inter"/>
              </a:rPr>
              <a:t>Apply at least TWO independent classification systems (e.g., RMR and Q) on every geotechnical project.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81050" y="3497014"/>
                <a:ext cx="5143500" cy="646331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sz="1200" b="1" i="0" u="none" dirty="0">
                    <a:solidFill>
                      <a:srgbClr val="38BDF8"/>
                    </a:solidFill>
                    <a:latin typeface="Inter"/>
                  </a:rPr>
                  <a:t>3. Direct Mechanics Mapping</a:t>
                </a:r>
                <a:r>
                  <a:rPr dirty="0"/>
                  <a:t>
</a:t>
                </a:r>
                <a:r>
                  <a:rPr sz="1200" b="0" i="0" u="none" dirty="0">
                    <a:solidFill>
                      <a:srgbClr val="FFFFFF"/>
                    </a:solidFill>
                    <a:latin typeface="Inter"/>
                  </a:rPr>
                  <a:t>RMR yields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200" b="0" i="0" u="none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0" u="none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sz="1200" b="0" i="0" u="none" dirty="0">
                    <a:solidFill>
                      <a:srgbClr val="FFFFFF"/>
                    </a:solidFill>
                    <a:latin typeface="Inter"/>
                  </a:rPr>
                  <a:t>; Q yields support maps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sz="1200" b="0" i="0" u="none" dirty="0">
                    <a:solidFill>
                      <a:srgbClr val="FFFFFF"/>
                    </a:solidFill>
                    <a:latin typeface="Inter"/>
                  </a:rPr>
                  <a:t> vs </a:t>
                </a:r>
                <a14:m>
                  <m:oMath xmlns:m="http://schemas.openxmlformats.org/officeDocument/2006/math">
                    <m:r>
                      <a:rPr lang="en-US" sz="1200" b="0" i="0" u="none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sz="1200" b="0" i="0" u="none" dirty="0">
                    <a:solidFill>
                      <a:srgbClr val="FFFFFF"/>
                    </a:solidFill>
                    <a:latin typeface="Inter"/>
                  </a:rPr>
                  <a:t>); GSI yields non-linear Hoek-Brown numerical inputs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200" b="0" i="0" u="none" dirty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en-US" sz="1200" b="0" i="0" u="none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0" u="none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200" b="0" i="0" u="none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200" b="0" i="0" u="none" dirty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sz="1200" b="0" i="0" u="none" dirty="0">
                    <a:solidFill>
                      <a:srgbClr val="FFFFFF"/>
                    </a:solidFill>
                    <a:latin typeface="Inter"/>
                  </a:rPr>
                  <a:t>).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50" y="3497014"/>
                <a:ext cx="5143500" cy="646331"/>
              </a:xfrm>
              <a:prstGeom prst="rect">
                <a:avLst/>
              </a:prstGeom>
              <a:blipFill>
                <a:blip r:embed="rId2"/>
                <a:stretch>
                  <a:fillRect l="-1777" r="-474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362700" y="3497014"/>
            <a:ext cx="514350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38BDF8"/>
                </a:solidFill>
                <a:latin typeface="Inter"/>
              </a:rPr>
              <a:t>4. Respect System Boundaries</a:t>
            </a:r>
            <a:r>
              <a:rPr dirty="0"/>
              <a:t>
</a:t>
            </a:r>
            <a:r>
              <a:rPr sz="1200" b="0" i="0" u="none" dirty="0">
                <a:solidFill>
                  <a:srgbClr val="FFFFFF"/>
                </a:solidFill>
                <a:latin typeface="Inter"/>
              </a:rPr>
              <a:t>Do NOT use GSI for wedge falls; do NOT use RMR for squeezing rock; do NOT use Terzaghi for rock bolts.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4840039"/>
            <a:ext cx="60483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F8FAFC"/>
                </a:solidFill>
                <a:latin typeface="Inter"/>
              </a:rPr>
              <a:t>Questions &amp; Discussion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7964</Words>
  <Application>Microsoft Office PowerPoint</Application>
  <PresentationFormat>Widescreen</PresentationFormat>
  <Paragraphs>1067</Paragraphs>
  <Slides>50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Aptos</vt:lpstr>
      <vt:lpstr>Arial</vt:lpstr>
      <vt:lpstr>Cambria Math</vt:lpstr>
      <vt:lpstr>Inter</vt:lpstr>
      <vt:lpstr>JetBrains Mono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cp:lastModifiedBy>Suleyman Yasin Killioglu</cp:lastModifiedBy>
  <cp:revision>1</cp:revision>
  <dcterms:created xsi:type="dcterms:W3CDTF">2013-01-27T09:14:16Z</dcterms:created>
  <dcterms:modified xsi:type="dcterms:W3CDTF">2026-09-22T16:56:35Z</dcterms:modified>
  <cp:category/>
</cp:coreProperties>
</file>